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handoutMasterIdLst>
    <p:handoutMasterId r:id="rId39"/>
  </p:handoutMasterIdLst>
  <p:sldIdLst>
    <p:sldId id="262" r:id="rId2"/>
    <p:sldId id="326" r:id="rId3"/>
    <p:sldId id="289" r:id="rId4"/>
    <p:sldId id="364" r:id="rId5"/>
    <p:sldId id="331" r:id="rId6"/>
    <p:sldId id="305" r:id="rId7"/>
    <p:sldId id="333" r:id="rId8"/>
    <p:sldId id="383" r:id="rId9"/>
    <p:sldId id="330" r:id="rId10"/>
    <p:sldId id="329" r:id="rId11"/>
    <p:sldId id="419" r:id="rId12"/>
    <p:sldId id="258" r:id="rId13"/>
    <p:sldId id="420" r:id="rId14"/>
    <p:sldId id="421" r:id="rId15"/>
    <p:sldId id="423" r:id="rId16"/>
    <p:sldId id="424" r:id="rId17"/>
    <p:sldId id="425" r:id="rId18"/>
    <p:sldId id="392" r:id="rId19"/>
    <p:sldId id="393" r:id="rId20"/>
    <p:sldId id="394" r:id="rId21"/>
    <p:sldId id="395" r:id="rId22"/>
    <p:sldId id="400" r:id="rId23"/>
    <p:sldId id="401" r:id="rId24"/>
    <p:sldId id="402" r:id="rId25"/>
    <p:sldId id="403" r:id="rId26"/>
    <p:sldId id="404" r:id="rId27"/>
    <p:sldId id="412" r:id="rId28"/>
    <p:sldId id="413" r:id="rId29"/>
    <p:sldId id="414" r:id="rId30"/>
    <p:sldId id="416" r:id="rId31"/>
    <p:sldId id="417" r:id="rId32"/>
    <p:sldId id="418" r:id="rId33"/>
    <p:sldId id="408" r:id="rId34"/>
    <p:sldId id="409" r:id="rId35"/>
    <p:sldId id="410" r:id="rId36"/>
    <p:sldId id="411"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108" charset="0"/>
        <a:ea typeface="ＭＳ Ｐゴシック" charset="-128"/>
        <a:cs typeface="+mn-cs"/>
      </a:defRPr>
    </a:lvl1pPr>
    <a:lvl2pPr marL="457200" algn="l" rtl="0" fontAlgn="base">
      <a:spcBef>
        <a:spcPct val="0"/>
      </a:spcBef>
      <a:spcAft>
        <a:spcPct val="0"/>
      </a:spcAft>
      <a:defRPr kern="1200">
        <a:solidFill>
          <a:schemeClr val="tx1"/>
        </a:solidFill>
        <a:latin typeface="Tahoma" pitchFamily="-108" charset="0"/>
        <a:ea typeface="ＭＳ Ｐゴシック" charset="-128"/>
        <a:cs typeface="+mn-cs"/>
      </a:defRPr>
    </a:lvl2pPr>
    <a:lvl3pPr marL="914400" algn="l" rtl="0" fontAlgn="base">
      <a:spcBef>
        <a:spcPct val="0"/>
      </a:spcBef>
      <a:spcAft>
        <a:spcPct val="0"/>
      </a:spcAft>
      <a:defRPr kern="1200">
        <a:solidFill>
          <a:schemeClr val="tx1"/>
        </a:solidFill>
        <a:latin typeface="Tahoma" pitchFamily="-108" charset="0"/>
        <a:ea typeface="ＭＳ Ｐゴシック" charset="-128"/>
        <a:cs typeface="+mn-cs"/>
      </a:defRPr>
    </a:lvl3pPr>
    <a:lvl4pPr marL="1371600" algn="l" rtl="0" fontAlgn="base">
      <a:spcBef>
        <a:spcPct val="0"/>
      </a:spcBef>
      <a:spcAft>
        <a:spcPct val="0"/>
      </a:spcAft>
      <a:defRPr kern="1200">
        <a:solidFill>
          <a:schemeClr val="tx1"/>
        </a:solidFill>
        <a:latin typeface="Tahoma" pitchFamily="-108" charset="0"/>
        <a:ea typeface="ＭＳ Ｐゴシック" charset="-128"/>
        <a:cs typeface="+mn-cs"/>
      </a:defRPr>
    </a:lvl4pPr>
    <a:lvl5pPr marL="1828800" algn="l" rtl="0" fontAlgn="base">
      <a:spcBef>
        <a:spcPct val="0"/>
      </a:spcBef>
      <a:spcAft>
        <a:spcPct val="0"/>
      </a:spcAft>
      <a:defRPr kern="1200">
        <a:solidFill>
          <a:schemeClr val="tx1"/>
        </a:solidFill>
        <a:latin typeface="Tahoma" pitchFamily="-108" charset="0"/>
        <a:ea typeface="ＭＳ Ｐゴシック" charset="-128"/>
        <a:cs typeface="+mn-cs"/>
      </a:defRPr>
    </a:lvl5pPr>
    <a:lvl6pPr marL="2286000" algn="l" defTabSz="914400" rtl="0" eaLnBrk="1" latinLnBrk="0" hangingPunct="1">
      <a:defRPr kern="1200">
        <a:solidFill>
          <a:schemeClr val="tx1"/>
        </a:solidFill>
        <a:latin typeface="Tahoma" pitchFamily="-108" charset="0"/>
        <a:ea typeface="ＭＳ Ｐゴシック" charset="-128"/>
        <a:cs typeface="+mn-cs"/>
      </a:defRPr>
    </a:lvl6pPr>
    <a:lvl7pPr marL="2743200" algn="l" defTabSz="914400" rtl="0" eaLnBrk="1" latinLnBrk="0" hangingPunct="1">
      <a:defRPr kern="1200">
        <a:solidFill>
          <a:schemeClr val="tx1"/>
        </a:solidFill>
        <a:latin typeface="Tahoma" pitchFamily="-108" charset="0"/>
        <a:ea typeface="ＭＳ Ｐゴシック" charset="-128"/>
        <a:cs typeface="+mn-cs"/>
      </a:defRPr>
    </a:lvl7pPr>
    <a:lvl8pPr marL="3200400" algn="l" defTabSz="914400" rtl="0" eaLnBrk="1" latinLnBrk="0" hangingPunct="1">
      <a:defRPr kern="1200">
        <a:solidFill>
          <a:schemeClr val="tx1"/>
        </a:solidFill>
        <a:latin typeface="Tahoma" pitchFamily="-108" charset="0"/>
        <a:ea typeface="ＭＳ Ｐゴシック" charset="-128"/>
        <a:cs typeface="+mn-cs"/>
      </a:defRPr>
    </a:lvl8pPr>
    <a:lvl9pPr marL="3657600" algn="l" defTabSz="914400" rtl="0" eaLnBrk="1" latinLnBrk="0" hangingPunct="1">
      <a:defRPr kern="1200">
        <a:solidFill>
          <a:schemeClr val="tx1"/>
        </a:solidFill>
        <a:latin typeface="Tahoma" pitchFamily="-10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0" d="100"/>
          <a:sy n="80"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8" charset="0"/>
              </a:defRPr>
            </a:lvl1pPr>
          </a:lstStyle>
          <a:p>
            <a:endParaRPr lang="en-AU"/>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8" charset="0"/>
              </a:defRPr>
            </a:lvl1pPr>
          </a:lstStyle>
          <a:p>
            <a:endParaRPr lang="en-AU"/>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8" charset="0"/>
              </a:defRPr>
            </a:lvl1pPr>
          </a:lstStyle>
          <a:p>
            <a:endParaRPr lang="en-AU"/>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8" charset="0"/>
              </a:defRPr>
            </a:lvl1pPr>
          </a:lstStyle>
          <a:p>
            <a:fld id="{D99A7EB4-6AE1-4A6B-B6CD-ECA46A319528}"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3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35774B-83F9-4865-A5AD-38391426BCFF}" type="slidenum">
              <a:rPr lang="nl-NL"/>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6"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D52441-E646-42C3-9A6E-0518511DCC93}" type="slidenum">
              <a:rPr lang="nl-NL"/>
              <a:pPr/>
              <a:t>1</a:t>
            </a:fld>
            <a:endParaRPr lang="nl-NL"/>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nl-NL" smtClean="0">
              <a:latin typeface="Times New Roman" pitchFamily="-10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86B6E-5C22-4177-AB54-D8F116424C58}" type="slidenum">
              <a:rPr lang="nl-NL"/>
              <a:pPr/>
              <a:t>9</a:t>
            </a:fld>
            <a:endParaRPr lang="nl-NL"/>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86B6E-5C22-4177-AB54-D8F116424C58}" type="slidenum">
              <a:rPr lang="nl-NL"/>
              <a:pPr/>
              <a:t>10</a:t>
            </a:fld>
            <a:endParaRPr lang="nl-NL"/>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9ACBF1F-E517-4A53-95AD-2E663FE14D03}" type="slidenum">
              <a:rPr lang="nl-NL"/>
              <a:pPr/>
              <a:t>12</a:t>
            </a:fld>
            <a:endParaRPr lang="nl-NL"/>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nl-NL" smtClean="0">
              <a:latin typeface="Times New Roman" pitchFamily="-108"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781DEAC-7436-4E57-AAD6-D9A58320FD1B}" type="slidenum">
              <a:rPr lang="nl-NL"/>
              <a:pPr/>
              <a:t>24</a:t>
            </a:fld>
            <a:endParaRPr lang="nl-NL"/>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nl-NL" smtClean="0">
              <a:latin typeface="Times New Roman" pitchFamily="-10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08CB02-D0A5-4AAD-A409-FC366086FFFF}" type="slidenum">
              <a:rPr lang="en-AU" smtClean="0"/>
              <a:pPr/>
              <a:t>‹#›</a:t>
            </a:fld>
            <a:endParaRPr lang="en-AU"/>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629D96-9B72-4028-A451-4887D7C8B30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a:xfrm>
            <a:off x="2640597" y="6377459"/>
            <a:ext cx="3836404" cy="365125"/>
          </a:xfrm>
        </p:spPr>
        <p:txBody>
          <a:bodyPr/>
          <a:lstStyle/>
          <a:p>
            <a:endParaRPr lang="en-AU"/>
          </a:p>
        </p:txBody>
      </p:sp>
      <p:sp>
        <p:nvSpPr>
          <p:cNvPr id="6" name="Slide Number Placeholder 5"/>
          <p:cNvSpPr>
            <a:spLocks noGrp="1"/>
          </p:cNvSpPr>
          <p:nvPr>
            <p:ph type="sldNum" sz="quarter" idx="12"/>
          </p:nvPr>
        </p:nvSpPr>
        <p:spPr/>
        <p:txBody>
          <a:bodyPr/>
          <a:lstStyle/>
          <a:p>
            <a:fld id="{D7A382EE-5A9C-41B9-8F2C-E1F9BD11BBD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929A5F-BBE2-4B70-ACAF-892504C77070}"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F6F744-2560-46D0-8852-6237113B9C2A}"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C62C5B-5EBD-4A25-92C2-36AB53C1256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00F363-EC6F-4E79-BB45-34A982F9C8C6}"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235FBE-9905-436A-B4EA-232ABF146A75}"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4EC15D3-D8C8-43FE-82C8-8788CE18303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02AF80-855C-4777-812B-4069A1B67D68}" type="slidenum">
              <a:rPr lang="en-AU" smtClean="0"/>
              <a:pPr/>
              <a:t>‹#›</a:t>
            </a:fld>
            <a:endParaRPr lang="en-AU"/>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AU"/>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p>
        </p:txBody>
      </p:sp>
      <p:sp>
        <p:nvSpPr>
          <p:cNvPr id="7" name="Slide Number Placeholder 6"/>
          <p:cNvSpPr>
            <a:spLocks noGrp="1"/>
          </p:cNvSpPr>
          <p:nvPr>
            <p:ph type="sldNum" sz="quarter" idx="12"/>
          </p:nvPr>
        </p:nvSpPr>
        <p:spPr>
          <a:xfrm>
            <a:off x="8339328" y="1170432"/>
            <a:ext cx="733864" cy="201168"/>
          </a:xfrm>
        </p:spPr>
        <p:txBody>
          <a:bodyPr/>
          <a:lstStyle/>
          <a:p>
            <a:fld id="{C6478317-0BCC-42BF-8280-18A70002200A}"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endParaRPr lang="en-AU"/>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AU"/>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175B76B-9263-4166-92A2-4D6E554C986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nfPXmEtyKr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gEjXjfxoNX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1219200"/>
            <a:ext cx="7772400" cy="1350963"/>
          </a:xfrm>
        </p:spPr>
        <p:txBody>
          <a:bodyPr>
            <a:normAutofit fontScale="90000"/>
          </a:bodyPr>
          <a:lstStyle/>
          <a:p>
            <a:pPr algn="ctr" eaLnBrk="1" hangingPunct="1">
              <a:defRPr/>
            </a:pPr>
            <a:r>
              <a:rPr lang="en-GB" dirty="0" smtClean="0">
                <a:ea typeface="ＭＳ Ｐゴシック" charset="-128"/>
              </a:rPr>
              <a:t/>
            </a:r>
            <a:br>
              <a:rPr lang="en-GB" dirty="0" smtClean="0">
                <a:ea typeface="ＭＳ Ｐゴシック" charset="-128"/>
              </a:rPr>
            </a:br>
            <a:r>
              <a:rPr lang="en-GB" dirty="0" smtClean="0">
                <a:ea typeface="ＭＳ Ｐゴシック" charset="-128"/>
              </a:rPr>
              <a:t> </a:t>
            </a:r>
            <a:br>
              <a:rPr lang="en-GB" dirty="0" smtClean="0">
                <a:ea typeface="ＭＳ Ｐゴシック" charset="-128"/>
              </a:rPr>
            </a:br>
            <a:r>
              <a:rPr lang="en-GB" i="1" dirty="0" smtClean="0">
                <a:ea typeface="ＭＳ Ｐゴシック" charset="-128"/>
              </a:rPr>
              <a:t>Leading in times of crises</a:t>
            </a:r>
          </a:p>
        </p:txBody>
      </p:sp>
      <p:sp>
        <p:nvSpPr>
          <p:cNvPr id="8195" name="Rectangle 3"/>
          <p:cNvSpPr>
            <a:spLocks noGrp="1" noChangeArrowheads="1"/>
          </p:cNvSpPr>
          <p:nvPr>
            <p:ph type="subTitle" idx="1"/>
          </p:nvPr>
        </p:nvSpPr>
        <p:spPr>
          <a:xfrm>
            <a:off x="1331640" y="5229200"/>
            <a:ext cx="6440760" cy="1296144"/>
          </a:xfrm>
        </p:spPr>
        <p:txBody>
          <a:bodyPr>
            <a:normAutofit fontScale="92500" lnSpcReduction="10000"/>
          </a:bodyPr>
          <a:lstStyle/>
          <a:p>
            <a:pPr algn="ctr" eaLnBrk="1" hangingPunct="1">
              <a:buFont typeface="Wingdings" charset="2"/>
              <a:buNone/>
            </a:pPr>
            <a:r>
              <a:rPr lang="sv-SE" sz="2400" dirty="0" smtClean="0">
                <a:solidFill>
                  <a:srgbClr val="FFFF00"/>
                </a:solidFill>
                <a:ea typeface="ＭＳ Ｐゴシック" charset="-128"/>
              </a:rPr>
              <a:t>Paul ’t Hart</a:t>
            </a:r>
          </a:p>
          <a:p>
            <a:pPr algn="ctr" eaLnBrk="1" hangingPunct="1">
              <a:buFont typeface="Wingdings" charset="2"/>
              <a:buNone/>
            </a:pPr>
            <a:r>
              <a:rPr lang="sv-SE" sz="2400" dirty="0" smtClean="0">
                <a:ea typeface="ＭＳ Ｐゴシック" charset="-128"/>
              </a:rPr>
              <a:t>Utrecht University</a:t>
            </a:r>
          </a:p>
          <a:p>
            <a:pPr algn="ctr" eaLnBrk="1" hangingPunct="1">
              <a:buFont typeface="Wingdings" charset="2"/>
              <a:buNone/>
            </a:pPr>
            <a:r>
              <a:rPr lang="sv-SE" sz="2400" dirty="0" smtClean="0">
                <a:ea typeface="ＭＳ Ｐゴシック" charset="-128"/>
              </a:rPr>
              <a:t>Netherlands School of Public Administration</a:t>
            </a:r>
          </a:p>
          <a:p>
            <a:pPr algn="ctr" eaLnBrk="1" hangingPunct="1">
              <a:buFont typeface="Wingdings" charset="2"/>
              <a:buNone/>
            </a:pPr>
            <a:r>
              <a:rPr lang="sv-SE" sz="2400" dirty="0" smtClean="0">
                <a:ea typeface="ＭＳ Ｐゴシック" charset="-128"/>
              </a:rPr>
              <a:t>Australia New </a:t>
            </a:r>
            <a:r>
              <a:rPr lang="sv-SE" sz="2400" dirty="0" err="1" smtClean="0">
                <a:ea typeface="ＭＳ Ｐゴシック" charset="-128"/>
              </a:rPr>
              <a:t>Zealand</a:t>
            </a:r>
            <a:r>
              <a:rPr lang="sv-SE" sz="2400" dirty="0" smtClean="0">
                <a:ea typeface="ＭＳ Ｐゴシック" charset="-128"/>
              </a:rPr>
              <a:t> School of </a:t>
            </a:r>
            <a:r>
              <a:rPr lang="sv-SE" sz="2400" dirty="0" err="1" smtClean="0">
                <a:ea typeface="ＭＳ Ｐゴシック" charset="-128"/>
              </a:rPr>
              <a:t>Government</a:t>
            </a:r>
            <a:endParaRPr lang="en-GB" sz="2400" dirty="0" smtClean="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n-AU" dirty="0" smtClean="0"/>
              <a:t>The parallel universes of crisis response</a:t>
            </a:r>
            <a:endParaRPr lang="en-AU" dirty="0"/>
          </a:p>
        </p:txBody>
      </p:sp>
      <p:sp>
        <p:nvSpPr>
          <p:cNvPr id="129027" name="Rectangle 3"/>
          <p:cNvSpPr>
            <a:spLocks noGrp="1" noChangeArrowheads="1"/>
          </p:cNvSpPr>
          <p:nvPr>
            <p:ph type="body" sz="half" idx="1"/>
          </p:nvPr>
        </p:nvSpPr>
        <p:spPr>
          <a:xfrm>
            <a:off x="0" y="1600200"/>
            <a:ext cx="4495800" cy="4675287"/>
          </a:xfrm>
        </p:spPr>
        <p:txBody>
          <a:bodyPr/>
          <a:lstStyle/>
          <a:p>
            <a:pPr>
              <a:lnSpc>
                <a:spcPct val="80000"/>
              </a:lnSpc>
              <a:buFont typeface="Wingdings" charset="2"/>
              <a:buNone/>
            </a:pPr>
            <a:r>
              <a:rPr lang="en-US" sz="2000" dirty="0" smtClean="0">
                <a:solidFill>
                  <a:srgbClr val="000099"/>
                </a:solidFill>
                <a:latin typeface="Arial Black" pitchFamily="34" charset="0"/>
              </a:rPr>
              <a:t> The universe of restoration:</a:t>
            </a:r>
          </a:p>
          <a:p>
            <a:pPr>
              <a:lnSpc>
                <a:spcPct val="80000"/>
              </a:lnSpc>
              <a:buFont typeface="Wingdings" charset="2"/>
              <a:buNone/>
            </a:pPr>
            <a:r>
              <a:rPr lang="en-US" sz="2000" dirty="0" smtClean="0">
                <a:solidFill>
                  <a:srgbClr val="000099"/>
                </a:solidFill>
                <a:latin typeface="Arial Black" pitchFamily="34" charset="0"/>
              </a:rPr>
              <a:t>‘incident management’</a:t>
            </a:r>
          </a:p>
          <a:p>
            <a:pPr>
              <a:lnSpc>
                <a:spcPct val="80000"/>
              </a:lnSpc>
              <a:buFont typeface="Wingdings" charset="2"/>
              <a:buNone/>
            </a:pPr>
            <a:endParaRPr lang="en-US" sz="2000" dirty="0" smtClean="0">
              <a:latin typeface="Palatino Linotype" pitchFamily="18" charset="0"/>
            </a:endParaRPr>
          </a:p>
          <a:p>
            <a:pPr>
              <a:lnSpc>
                <a:spcPct val="80000"/>
              </a:lnSpc>
              <a:buFont typeface="Wingdings" charset="2"/>
              <a:buNone/>
            </a:pPr>
            <a:endParaRPr lang="en-US" sz="2000" dirty="0" smtClean="0">
              <a:latin typeface="Palatino Linotype" pitchFamily="18" charset="0"/>
            </a:endParaRPr>
          </a:p>
          <a:p>
            <a:pPr>
              <a:lnSpc>
                <a:spcPct val="80000"/>
              </a:lnSpc>
              <a:buFont typeface="Wingdings" charset="2"/>
              <a:buNone/>
            </a:pPr>
            <a:r>
              <a:rPr lang="en-US" sz="2000" dirty="0" smtClean="0">
                <a:latin typeface="Palatino Linotype" pitchFamily="18" charset="0"/>
              </a:rPr>
              <a:t>Physical </a:t>
            </a:r>
            <a:r>
              <a:rPr lang="en-US" sz="2000" dirty="0">
                <a:latin typeface="Palatino Linotype" pitchFamily="18" charset="0"/>
              </a:rPr>
              <a:t>world:</a:t>
            </a:r>
            <a:r>
              <a:rPr lang="en-US" sz="2000" dirty="0" smtClean="0">
                <a:latin typeface="Palatino Linotype" pitchFamily="18" charset="0"/>
              </a:rPr>
              <a:t> </a:t>
            </a:r>
          </a:p>
          <a:p>
            <a:pPr>
              <a:lnSpc>
                <a:spcPct val="80000"/>
              </a:lnSpc>
              <a:buFont typeface="Wingdings" charset="2"/>
              <a:buNone/>
            </a:pPr>
            <a:r>
              <a:rPr lang="en-US" sz="2000" dirty="0" smtClean="0">
                <a:latin typeface="Palatino Linotype" pitchFamily="18" charset="0"/>
              </a:rPr>
              <a:t>signals</a:t>
            </a:r>
            <a:r>
              <a:rPr lang="en-US" sz="2000" dirty="0">
                <a:latin typeface="Palatino Linotype" pitchFamily="18" charset="0"/>
              </a:rPr>
              <a:t>, shocks,</a:t>
            </a:r>
            <a:r>
              <a:rPr lang="en-US" sz="2000" dirty="0" smtClean="0">
                <a:latin typeface="Palatino Linotype" pitchFamily="18" charset="0"/>
              </a:rPr>
              <a:t> systems</a:t>
            </a:r>
            <a:endParaRPr lang="en-US" sz="2000" dirty="0">
              <a:latin typeface="Palatino Linotype" pitchFamily="18" charset="0"/>
            </a:endParaRP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Citizens </a:t>
            </a:r>
            <a:r>
              <a:rPr lang="en-US" sz="2000" dirty="0" smtClean="0">
                <a:latin typeface="Palatino Linotype" pitchFamily="18" charset="0"/>
              </a:rPr>
              <a:t>as </a:t>
            </a:r>
            <a:r>
              <a:rPr lang="en-US" sz="2000" dirty="0">
                <a:latin typeface="Palatino Linotype" pitchFamily="18" charset="0"/>
              </a:rPr>
              <a:t>victims</a:t>
            </a: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Media report events</a:t>
            </a:r>
          </a:p>
          <a:p>
            <a:pPr>
              <a:lnSpc>
                <a:spcPct val="80000"/>
              </a:lnSpc>
              <a:buFont typeface="Wingdings" charset="2"/>
              <a:buNone/>
            </a:pPr>
            <a:endParaRPr lang="en-US" sz="2000" dirty="0" smtClean="0">
              <a:latin typeface="Palatino Linotype" pitchFamily="18" charset="0"/>
            </a:endParaRPr>
          </a:p>
          <a:p>
            <a:pPr>
              <a:lnSpc>
                <a:spcPct val="80000"/>
              </a:lnSpc>
              <a:buFont typeface="Wingdings" charset="2"/>
              <a:buNone/>
            </a:pPr>
            <a:r>
              <a:rPr lang="en-US" sz="2000" dirty="0" smtClean="0">
                <a:latin typeface="Palatino Linotype" pitchFamily="18" charset="0"/>
              </a:rPr>
              <a:t>Actors &amp; arenas</a:t>
            </a:r>
            <a:r>
              <a:rPr lang="en-US" sz="2000" dirty="0">
                <a:latin typeface="Palatino Linotype" pitchFamily="18" charset="0"/>
              </a:rPr>
              <a:t>:</a:t>
            </a:r>
            <a:r>
              <a:rPr lang="en-US" sz="2000" dirty="0" smtClean="0">
                <a:latin typeface="Palatino Linotype" pitchFamily="18" charset="0"/>
              </a:rPr>
              <a:t> </a:t>
            </a:r>
          </a:p>
          <a:p>
            <a:pPr>
              <a:lnSpc>
                <a:spcPct val="80000"/>
              </a:lnSpc>
              <a:buFont typeface="Wingdings" charset="2"/>
              <a:buNone/>
            </a:pPr>
            <a:r>
              <a:rPr lang="en-US" sz="2000" dirty="0" smtClean="0">
                <a:latin typeface="Palatino Linotype" pitchFamily="18" charset="0"/>
              </a:rPr>
              <a:t>‘</a:t>
            </a:r>
            <a:r>
              <a:rPr lang="en-US" sz="2000" dirty="0">
                <a:latin typeface="Palatino Linotype" pitchFamily="18" charset="0"/>
              </a:rPr>
              <a:t>on-site’, line agencies, coordination </a:t>
            </a:r>
            <a:r>
              <a:rPr lang="en-US" sz="2000" dirty="0" smtClean="0">
                <a:latin typeface="Palatino Linotype" pitchFamily="18" charset="0"/>
              </a:rPr>
              <a:t>centers, commanders, experts</a:t>
            </a:r>
          </a:p>
          <a:p>
            <a:pPr>
              <a:lnSpc>
                <a:spcPct val="80000"/>
              </a:lnSpc>
              <a:buFont typeface="Wingdings" charset="2"/>
              <a:buNone/>
            </a:pPr>
            <a:endParaRPr lang="en-US" sz="2000" dirty="0" smtClean="0">
              <a:latin typeface="Palatino Linotype" pitchFamily="18" charset="0"/>
            </a:endParaRPr>
          </a:p>
          <a:p>
            <a:pPr>
              <a:lnSpc>
                <a:spcPct val="80000"/>
              </a:lnSpc>
              <a:buFont typeface="Wingdings" charset="2"/>
              <a:buNone/>
            </a:pPr>
            <a:r>
              <a:rPr lang="en-US" sz="2000" dirty="0" smtClean="0">
                <a:latin typeface="Palatino Linotype" pitchFamily="18" charset="0"/>
              </a:rPr>
              <a:t>Stakes: </a:t>
            </a:r>
          </a:p>
          <a:p>
            <a:pPr>
              <a:lnSpc>
                <a:spcPct val="80000"/>
              </a:lnSpc>
              <a:buFont typeface="Wingdings" charset="2"/>
              <a:buNone/>
            </a:pPr>
            <a:r>
              <a:rPr lang="en-US" sz="2000" dirty="0" smtClean="0">
                <a:latin typeface="Palatino Linotype" pitchFamily="18" charset="0"/>
              </a:rPr>
              <a:t>shock absorption, community resilience, reconstruction </a:t>
            </a:r>
            <a:endParaRPr lang="en-US" sz="2000" dirty="0">
              <a:latin typeface="Palatino Linotype" pitchFamily="18" charset="0"/>
            </a:endParaRPr>
          </a:p>
          <a:p>
            <a:pPr>
              <a:lnSpc>
                <a:spcPct val="80000"/>
              </a:lnSpc>
              <a:buFont typeface="Wingdings" charset="2"/>
              <a:buNone/>
            </a:pPr>
            <a:endParaRPr lang="en-AU" sz="2000" i="1" dirty="0">
              <a:latin typeface="Palatino Linotype" pitchFamily="18" charset="0"/>
            </a:endParaRPr>
          </a:p>
        </p:txBody>
      </p:sp>
      <p:sp>
        <p:nvSpPr>
          <p:cNvPr id="129028" name="Rectangle 4"/>
          <p:cNvSpPr>
            <a:spLocks noGrp="1" noChangeArrowheads="1"/>
          </p:cNvSpPr>
          <p:nvPr>
            <p:ph type="body" sz="half" idx="2"/>
          </p:nvPr>
        </p:nvSpPr>
        <p:spPr>
          <a:xfrm>
            <a:off x="4572000" y="1600200"/>
            <a:ext cx="4572000" cy="4984976"/>
          </a:xfrm>
        </p:spPr>
        <p:txBody>
          <a:bodyPr/>
          <a:lstStyle/>
          <a:p>
            <a:pPr>
              <a:lnSpc>
                <a:spcPct val="80000"/>
              </a:lnSpc>
              <a:buFont typeface="Wingdings" charset="2"/>
              <a:buNone/>
            </a:pPr>
            <a:r>
              <a:rPr lang="en-US" sz="2000" dirty="0" smtClean="0">
                <a:solidFill>
                  <a:srgbClr val="000099"/>
                </a:solidFill>
                <a:latin typeface="Arial Black" pitchFamily="34" charset="0"/>
              </a:rPr>
              <a:t>The universe of brinkmanship:</a:t>
            </a:r>
          </a:p>
          <a:p>
            <a:pPr>
              <a:lnSpc>
                <a:spcPct val="80000"/>
              </a:lnSpc>
              <a:buFont typeface="Wingdings" charset="2"/>
              <a:buNone/>
            </a:pPr>
            <a:r>
              <a:rPr lang="en-US" sz="2000" dirty="0" smtClean="0">
                <a:solidFill>
                  <a:srgbClr val="000099"/>
                </a:solidFill>
                <a:latin typeface="Arial Black" pitchFamily="34" charset="0"/>
              </a:rPr>
              <a:t>‘crisis exploitation’</a:t>
            </a:r>
          </a:p>
          <a:p>
            <a:pPr>
              <a:lnSpc>
                <a:spcPct val="80000"/>
              </a:lnSpc>
              <a:buFont typeface="Wingdings" charset="2"/>
              <a:buNone/>
            </a:pPr>
            <a:endParaRPr lang="en-US" sz="2000" dirty="0">
              <a:solidFill>
                <a:srgbClr val="000099"/>
              </a:solidFill>
              <a:latin typeface="Arial Black" pitchFamily="34" charset="0"/>
            </a:endParaRPr>
          </a:p>
          <a:p>
            <a:pPr>
              <a:lnSpc>
                <a:spcPct val="80000"/>
              </a:lnSpc>
              <a:buFont typeface="Wingdings" charset="2"/>
              <a:buNone/>
            </a:pPr>
            <a:endParaRPr lang="en-US" sz="2000" dirty="0">
              <a:solidFill>
                <a:srgbClr val="000099"/>
              </a:solidFill>
              <a:latin typeface="Arial Black" pitchFamily="34" charset="0"/>
            </a:endParaRPr>
          </a:p>
          <a:p>
            <a:pPr>
              <a:lnSpc>
                <a:spcPct val="80000"/>
              </a:lnSpc>
              <a:buFont typeface="Wingdings" charset="2"/>
              <a:buNone/>
            </a:pPr>
            <a:r>
              <a:rPr lang="en-US" sz="2000" dirty="0">
                <a:latin typeface="Palatino Linotype" pitchFamily="18" charset="0"/>
              </a:rPr>
              <a:t>Psycho-political world:</a:t>
            </a:r>
            <a:r>
              <a:rPr lang="en-US" sz="2000" dirty="0" smtClean="0">
                <a:latin typeface="Palatino Linotype" pitchFamily="18" charset="0"/>
              </a:rPr>
              <a:t> </a:t>
            </a:r>
          </a:p>
          <a:p>
            <a:pPr>
              <a:lnSpc>
                <a:spcPct val="80000"/>
              </a:lnSpc>
              <a:buFont typeface="Wingdings" charset="2"/>
              <a:buNone/>
            </a:pPr>
            <a:r>
              <a:rPr lang="en-US" sz="2000" dirty="0" smtClean="0">
                <a:latin typeface="Palatino Linotype" pitchFamily="18" charset="0"/>
              </a:rPr>
              <a:t>passions</a:t>
            </a:r>
            <a:r>
              <a:rPr lang="en-US" sz="2000" dirty="0">
                <a:latin typeface="Palatino Linotype" pitchFamily="18" charset="0"/>
              </a:rPr>
              <a:t>, players, positions, programs</a:t>
            </a: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Citizens </a:t>
            </a:r>
            <a:r>
              <a:rPr lang="en-US" sz="2000" dirty="0" smtClean="0">
                <a:latin typeface="Palatino Linotype" pitchFamily="18" charset="0"/>
              </a:rPr>
              <a:t>as </a:t>
            </a:r>
            <a:r>
              <a:rPr lang="en-US" sz="2000" dirty="0">
                <a:latin typeface="Palatino Linotype" pitchFamily="18" charset="0"/>
              </a:rPr>
              <a:t>advocates</a:t>
            </a: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Media frame interpretations</a:t>
            </a:r>
          </a:p>
          <a:p>
            <a:pPr>
              <a:lnSpc>
                <a:spcPct val="80000"/>
              </a:lnSpc>
              <a:buFont typeface="Wingdings" charset="2"/>
              <a:buNone/>
            </a:pPr>
            <a:endParaRPr lang="en-US" sz="2000" dirty="0" smtClean="0">
              <a:latin typeface="Palatino Linotype" pitchFamily="18" charset="0"/>
            </a:endParaRPr>
          </a:p>
          <a:p>
            <a:pPr>
              <a:lnSpc>
                <a:spcPct val="80000"/>
              </a:lnSpc>
              <a:buFont typeface="Wingdings" charset="2"/>
              <a:buNone/>
            </a:pPr>
            <a:r>
              <a:rPr lang="en-US" sz="2000" dirty="0" smtClean="0">
                <a:latin typeface="Palatino Linotype" pitchFamily="18" charset="0"/>
              </a:rPr>
              <a:t>Actors &amp; arenas</a:t>
            </a:r>
            <a:r>
              <a:rPr lang="en-US" sz="2000" dirty="0">
                <a:latin typeface="Palatino Linotype" pitchFamily="18" charset="0"/>
              </a:rPr>
              <a:t>:</a:t>
            </a:r>
            <a:r>
              <a:rPr lang="en-US" sz="2000" dirty="0" smtClean="0">
                <a:latin typeface="Palatino Linotype" pitchFamily="18" charset="0"/>
              </a:rPr>
              <a:t> </a:t>
            </a:r>
          </a:p>
          <a:p>
            <a:pPr>
              <a:lnSpc>
                <a:spcPct val="80000"/>
              </a:lnSpc>
              <a:buFont typeface="Wingdings" charset="2"/>
              <a:buNone/>
            </a:pPr>
            <a:r>
              <a:rPr lang="en-US" sz="2000" dirty="0" smtClean="0">
                <a:latin typeface="Palatino Linotype" pitchFamily="18" charset="0"/>
              </a:rPr>
              <a:t>inquiries</a:t>
            </a:r>
            <a:r>
              <a:rPr lang="en-US" sz="2000" dirty="0">
                <a:latin typeface="Palatino Linotype" pitchFamily="18" charset="0"/>
              </a:rPr>
              <a:t>,</a:t>
            </a:r>
            <a:r>
              <a:rPr lang="en-US" sz="2000" dirty="0" smtClean="0">
                <a:latin typeface="Palatino Linotype" pitchFamily="18" charset="0"/>
              </a:rPr>
              <a:t> parties, parliaments, agency heads, advisers</a:t>
            </a:r>
          </a:p>
          <a:p>
            <a:pPr>
              <a:lnSpc>
                <a:spcPct val="80000"/>
              </a:lnSpc>
              <a:buFont typeface="Wingdings" charset="2"/>
              <a:buNone/>
            </a:pPr>
            <a:endParaRPr lang="en-US" sz="2000" dirty="0" smtClean="0">
              <a:latin typeface="Palatino Linotype" pitchFamily="18" charset="0"/>
            </a:endParaRPr>
          </a:p>
          <a:p>
            <a:pPr>
              <a:lnSpc>
                <a:spcPct val="80000"/>
              </a:lnSpc>
              <a:buFont typeface="Wingdings" charset="2"/>
              <a:buNone/>
            </a:pPr>
            <a:r>
              <a:rPr lang="en-US" sz="2000" dirty="0" smtClean="0">
                <a:latin typeface="Palatino Linotype" pitchFamily="18" charset="0"/>
              </a:rPr>
              <a:t>Stakes</a:t>
            </a:r>
            <a:r>
              <a:rPr lang="en-US" sz="2000" dirty="0">
                <a:latin typeface="Palatino Linotype" pitchFamily="18" charset="0"/>
              </a:rPr>
              <a:t>:</a:t>
            </a:r>
            <a:r>
              <a:rPr lang="en-US" sz="2000" dirty="0" smtClean="0">
                <a:latin typeface="Palatino Linotype" pitchFamily="18" charset="0"/>
              </a:rPr>
              <a:t> </a:t>
            </a:r>
          </a:p>
          <a:p>
            <a:pPr>
              <a:lnSpc>
                <a:spcPct val="80000"/>
              </a:lnSpc>
              <a:buFont typeface="Wingdings" charset="2"/>
              <a:buNone/>
            </a:pPr>
            <a:r>
              <a:rPr lang="en-US" sz="2000" dirty="0" smtClean="0">
                <a:latin typeface="Palatino Linotype" pitchFamily="18" charset="0"/>
              </a:rPr>
              <a:t>political </a:t>
            </a:r>
            <a:r>
              <a:rPr lang="en-US" sz="2000" dirty="0">
                <a:latin typeface="Palatino Linotype" pitchFamily="18" charset="0"/>
              </a:rPr>
              <a:t>damage control,</a:t>
            </a:r>
            <a:r>
              <a:rPr lang="en-US" sz="2000" dirty="0" smtClean="0">
                <a:latin typeface="Palatino Linotype" pitchFamily="18" charset="0"/>
              </a:rPr>
              <a:t> institutional futures, policy change/stability</a:t>
            </a:r>
            <a:endParaRPr lang="en-US" sz="2000" dirty="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9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533400" y="3505200"/>
            <a:ext cx="8229600" cy="1251062"/>
          </a:xfrm>
        </p:spPr>
        <p:txBody>
          <a:bodyPr>
            <a:normAutofit fontScale="90000"/>
          </a:bodyPr>
          <a:lstStyle/>
          <a:p>
            <a:r>
              <a:rPr lang="en-US" b="0" dirty="0" smtClean="0">
                <a:solidFill>
                  <a:schemeClr val="accent3"/>
                </a:solidFill>
              </a:rPr>
              <a:t>=&gt; Need to manage not just the incident (operational/tactical) but the crisis it generates (political/institutional</a:t>
            </a:r>
            <a:br>
              <a:rPr lang="en-US" b="0" dirty="0" smtClean="0">
                <a:solidFill>
                  <a:schemeClr val="accent3"/>
                </a:solidFill>
              </a:rPr>
            </a:br>
            <a:r>
              <a:rPr lang="en-US" b="0" dirty="0" smtClean="0">
                <a:solidFill>
                  <a:schemeClr val="accent3"/>
                </a:solidFill>
              </a:rPr>
              <a:t/>
            </a:r>
            <a:br>
              <a:rPr lang="en-US" b="0" dirty="0" smtClean="0">
                <a:solidFill>
                  <a:schemeClr val="accent3"/>
                </a:solidFill>
              </a:rPr>
            </a:br>
            <a:r>
              <a:rPr lang="en-US" b="0" dirty="0" smtClean="0">
                <a:solidFill>
                  <a:schemeClr val="accent3"/>
                </a:solidFill>
              </a:rPr>
              <a:t>This entails both risk and potential opportunity</a:t>
            </a:r>
            <a:endParaRPr lang="en-US" b="0" dirty="0">
              <a:solidFill>
                <a:schemeClr val="accent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sv-SE" dirty="0" smtClean="0">
                <a:ea typeface="ＭＳ Ｐゴシック" charset="-128"/>
              </a:rPr>
              <a:t>Key challenges of </a:t>
            </a:r>
            <a:r>
              <a:rPr lang="sv-SE" dirty="0" err="1" smtClean="0">
                <a:ea typeface="ＭＳ Ｐゴシック" charset="-128"/>
              </a:rPr>
              <a:t>crisis</a:t>
            </a:r>
            <a:r>
              <a:rPr lang="sv-SE" dirty="0" smtClean="0">
                <a:ea typeface="ＭＳ Ｐゴシック" charset="-128"/>
              </a:rPr>
              <a:t> </a:t>
            </a:r>
            <a:r>
              <a:rPr lang="sv-SE" dirty="0" err="1" smtClean="0">
                <a:ea typeface="ＭＳ Ｐゴシック" charset="-128"/>
              </a:rPr>
              <a:t>leadership</a:t>
            </a:r>
            <a:r>
              <a:rPr lang="sv-SE" dirty="0" smtClean="0">
                <a:ea typeface="ＭＳ Ｐゴシック" charset="-128"/>
              </a:rPr>
              <a:t> (in </a:t>
            </a:r>
            <a:r>
              <a:rPr lang="sv-SE" dirty="0" err="1" smtClean="0">
                <a:ea typeface="ＭＳ Ｐゴシック" charset="-128"/>
              </a:rPr>
              <a:t>both</a:t>
            </a:r>
            <a:r>
              <a:rPr lang="sv-SE" dirty="0" smtClean="0">
                <a:ea typeface="ＭＳ Ｐゴシック" charset="-128"/>
              </a:rPr>
              <a:t> CM </a:t>
            </a:r>
            <a:r>
              <a:rPr lang="sv-SE" dirty="0" err="1" smtClean="0">
                <a:ea typeface="ＭＳ Ｐゴシック" charset="-128"/>
              </a:rPr>
              <a:t>universes</a:t>
            </a:r>
            <a:r>
              <a:rPr lang="sv-SE" dirty="0" smtClean="0">
                <a:ea typeface="ＭＳ Ｐゴシック" charset="-128"/>
              </a:rPr>
              <a:t>)</a:t>
            </a:r>
            <a:endParaRPr lang="en-GB" dirty="0" smtClean="0">
              <a:ea typeface="ＭＳ Ｐゴシック" charset="-128"/>
            </a:endParaRPr>
          </a:p>
        </p:txBody>
      </p:sp>
      <p:sp>
        <p:nvSpPr>
          <p:cNvPr id="5" name="Content Placeholder 4"/>
          <p:cNvSpPr>
            <a:spLocks noGrp="1"/>
          </p:cNvSpPr>
          <p:nvPr>
            <p:ph idx="1"/>
          </p:nvPr>
        </p:nvSpPr>
        <p:spPr/>
        <p:txBody>
          <a:bodyPr>
            <a:normAutofit/>
          </a:bodyPr>
          <a:lstStyle/>
          <a:p>
            <a:r>
              <a:rPr lang="en-AU" dirty="0" smtClean="0"/>
              <a:t>Sense-making: diagnosis</a:t>
            </a:r>
          </a:p>
          <a:p>
            <a:pPr>
              <a:buNone/>
            </a:pPr>
            <a:endParaRPr lang="en-AU" dirty="0" smtClean="0"/>
          </a:p>
          <a:p>
            <a:r>
              <a:rPr lang="en-AU" dirty="0" smtClean="0"/>
              <a:t>Organizing: coordination</a:t>
            </a:r>
          </a:p>
          <a:p>
            <a:endParaRPr lang="en-AU" dirty="0" smtClean="0"/>
          </a:p>
          <a:p>
            <a:r>
              <a:rPr lang="en-AU" dirty="0" smtClean="0"/>
              <a:t>Meaning-making: persuasion</a:t>
            </a:r>
          </a:p>
          <a:p>
            <a:pPr>
              <a:buNone/>
            </a:pPr>
            <a:endParaRPr lang="en-AU" dirty="0" smtClean="0"/>
          </a:p>
          <a:p>
            <a:r>
              <a:rPr lang="en-AU" dirty="0" smtClean="0"/>
              <a:t>Adapting: reflection and renewal</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challenges</a:t>
            </a:r>
            <a:endParaRPr lang="en-US" dirty="0"/>
          </a:p>
        </p:txBody>
      </p:sp>
      <p:graphicFrame>
        <p:nvGraphicFramePr>
          <p:cNvPr id="4" name="Content Placeholder 3"/>
          <p:cNvGraphicFramePr>
            <a:graphicFrameLocks noGrp="1"/>
          </p:cNvGraphicFramePr>
          <p:nvPr>
            <p:ph idx="1"/>
          </p:nvPr>
        </p:nvGraphicFramePr>
        <p:xfrm>
          <a:off x="228600" y="1828800"/>
          <a:ext cx="8915400" cy="4189799"/>
        </p:xfrm>
        <a:graphic>
          <a:graphicData uri="http://schemas.openxmlformats.org/drawingml/2006/table">
            <a:tbl>
              <a:tblPr firstRow="1" bandRow="1">
                <a:tableStyleId>{5C22544A-7EE6-4342-B048-85BDC9FD1C3A}</a:tableStyleId>
              </a:tblPr>
              <a:tblGrid>
                <a:gridCol w="2971800"/>
                <a:gridCol w="2971800"/>
                <a:gridCol w="2971800"/>
              </a:tblGrid>
              <a:tr h="1349376">
                <a:tc>
                  <a:txBody>
                    <a:bodyPr/>
                    <a:lstStyle/>
                    <a:p>
                      <a:r>
                        <a:rPr lang="en-US" dirty="0" smtClean="0"/>
                        <a:t>          CM LOGIC</a:t>
                      </a:r>
                    </a:p>
                    <a:p>
                      <a:endParaRPr lang="en-US" dirty="0" smtClean="0"/>
                    </a:p>
                    <a:p>
                      <a:r>
                        <a:rPr lang="en-US" dirty="0" smtClean="0"/>
                        <a:t>LEADERSHIP CHALLENGE</a:t>
                      </a:r>
                      <a:endParaRPr lang="en-US" dirty="0"/>
                    </a:p>
                  </a:txBody>
                  <a:tcPr/>
                </a:tc>
                <a:tc>
                  <a:txBody>
                    <a:bodyPr/>
                    <a:lstStyle/>
                    <a:p>
                      <a:r>
                        <a:rPr lang="en-US" dirty="0" smtClean="0"/>
                        <a:t>INCIDENT MANAGEMENT</a:t>
                      </a:r>
                      <a:endParaRPr lang="en-US" dirty="0"/>
                    </a:p>
                  </a:txBody>
                  <a:tcPr/>
                </a:tc>
                <a:tc>
                  <a:txBody>
                    <a:bodyPr/>
                    <a:lstStyle/>
                    <a:p>
                      <a:r>
                        <a:rPr lang="en-US" dirty="0" smtClean="0"/>
                        <a:t>CRISIS</a:t>
                      </a:r>
                      <a:r>
                        <a:rPr lang="en-US" baseline="0" dirty="0" smtClean="0"/>
                        <a:t> EXPLOITATION</a:t>
                      </a:r>
                      <a:endParaRPr lang="en-US" dirty="0"/>
                    </a:p>
                  </a:txBody>
                  <a:tcPr/>
                </a:tc>
              </a:tr>
              <a:tr h="762000">
                <a:tc>
                  <a:txBody>
                    <a:bodyPr/>
                    <a:lstStyle/>
                    <a:p>
                      <a:r>
                        <a:rPr lang="en-US" dirty="0" smtClean="0"/>
                        <a:t>Sense-making</a:t>
                      </a:r>
                      <a:endParaRPr lang="en-US" dirty="0"/>
                    </a:p>
                  </a:txBody>
                  <a:tcPr/>
                </a:tc>
                <a:tc>
                  <a:txBody>
                    <a:bodyPr/>
                    <a:lstStyle/>
                    <a:p>
                      <a:r>
                        <a:rPr lang="en-US" dirty="0" smtClean="0"/>
                        <a:t>What is going on ‘on the ground’? What might happen next &amp; later?</a:t>
                      </a:r>
                      <a:endParaRPr lang="en-US" dirty="0"/>
                    </a:p>
                  </a:txBody>
                  <a:tcPr/>
                </a:tc>
                <a:tc>
                  <a:txBody>
                    <a:bodyPr/>
                    <a:lstStyle/>
                    <a:p>
                      <a:r>
                        <a:rPr lang="en-US" dirty="0" smtClean="0"/>
                        <a:t>What is going on in the media, political and interagency arenas?</a:t>
                      </a:r>
                      <a:endParaRPr lang="en-US" dirty="0"/>
                    </a:p>
                  </a:txBody>
                  <a:tcPr/>
                </a:tc>
              </a:tr>
              <a:tr h="642008">
                <a:tc>
                  <a:txBody>
                    <a:bodyPr/>
                    <a:lstStyle/>
                    <a:p>
                      <a:r>
                        <a:rPr lang="en-US" dirty="0" smtClean="0"/>
                        <a:t>Organizing</a:t>
                      </a:r>
                      <a:endParaRPr lang="en-US" dirty="0"/>
                    </a:p>
                  </a:txBody>
                  <a:tcPr/>
                </a:tc>
                <a:tc>
                  <a:txBody>
                    <a:bodyPr/>
                    <a:lstStyle/>
                    <a:p>
                      <a:endParaRPr lang="en-US"/>
                    </a:p>
                  </a:txBody>
                  <a:tcPr/>
                </a:tc>
                <a:tc>
                  <a:txBody>
                    <a:bodyPr/>
                    <a:lstStyle/>
                    <a:p>
                      <a:endParaRPr lang="en-US"/>
                    </a:p>
                  </a:txBody>
                  <a:tcPr/>
                </a:tc>
              </a:tr>
              <a:tr h="642008">
                <a:tc>
                  <a:txBody>
                    <a:bodyPr/>
                    <a:lstStyle/>
                    <a:p>
                      <a:r>
                        <a:rPr lang="en-US" dirty="0" smtClean="0"/>
                        <a:t>Meaning-making</a:t>
                      </a:r>
                      <a:endParaRPr lang="en-US" dirty="0"/>
                    </a:p>
                  </a:txBody>
                  <a:tcPr/>
                </a:tc>
                <a:tc>
                  <a:txBody>
                    <a:bodyPr/>
                    <a:lstStyle/>
                    <a:p>
                      <a:endParaRPr lang="en-US"/>
                    </a:p>
                  </a:txBody>
                  <a:tcPr/>
                </a:tc>
                <a:tc>
                  <a:txBody>
                    <a:bodyPr/>
                    <a:lstStyle/>
                    <a:p>
                      <a:endParaRPr lang="en-US"/>
                    </a:p>
                  </a:txBody>
                  <a:tcPr/>
                </a:tc>
              </a:tr>
              <a:tr h="642008">
                <a:tc>
                  <a:txBody>
                    <a:bodyPr/>
                    <a:lstStyle/>
                    <a:p>
                      <a:r>
                        <a:rPr lang="en-US" dirty="0" smtClean="0"/>
                        <a:t>Adapting</a:t>
                      </a:r>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challenges</a:t>
            </a:r>
            <a:endParaRPr lang="en-US" dirty="0"/>
          </a:p>
        </p:txBody>
      </p:sp>
      <p:graphicFrame>
        <p:nvGraphicFramePr>
          <p:cNvPr id="4" name="Content Placeholder 3"/>
          <p:cNvGraphicFramePr>
            <a:graphicFrameLocks noGrp="1"/>
          </p:cNvGraphicFramePr>
          <p:nvPr>
            <p:ph idx="1"/>
          </p:nvPr>
        </p:nvGraphicFramePr>
        <p:xfrm>
          <a:off x="228600" y="1600200"/>
          <a:ext cx="8915400" cy="5010831"/>
        </p:xfrm>
        <a:graphic>
          <a:graphicData uri="http://schemas.openxmlformats.org/drawingml/2006/table">
            <a:tbl>
              <a:tblPr firstRow="1" bandRow="1">
                <a:tableStyleId>{5C22544A-7EE6-4342-B048-85BDC9FD1C3A}</a:tableStyleId>
              </a:tblPr>
              <a:tblGrid>
                <a:gridCol w="2971800"/>
                <a:gridCol w="2971800"/>
                <a:gridCol w="2971800"/>
              </a:tblGrid>
              <a:tr h="1349376">
                <a:tc>
                  <a:txBody>
                    <a:bodyPr/>
                    <a:lstStyle/>
                    <a:p>
                      <a:r>
                        <a:rPr lang="en-US" dirty="0" smtClean="0"/>
                        <a:t>                                     CM LOGIC</a:t>
                      </a:r>
                    </a:p>
                    <a:p>
                      <a:endParaRPr lang="en-US" dirty="0" smtClean="0"/>
                    </a:p>
                    <a:p>
                      <a:r>
                        <a:rPr lang="en-US" dirty="0" smtClean="0"/>
                        <a:t>LEADERSHIP </a:t>
                      </a:r>
                    </a:p>
                    <a:p>
                      <a:r>
                        <a:rPr lang="en-US" dirty="0" smtClean="0"/>
                        <a:t>CHALLENGE</a:t>
                      </a:r>
                      <a:endParaRPr lang="en-US" dirty="0"/>
                    </a:p>
                  </a:txBody>
                  <a:tcPr/>
                </a:tc>
                <a:tc>
                  <a:txBody>
                    <a:bodyPr/>
                    <a:lstStyle/>
                    <a:p>
                      <a:r>
                        <a:rPr lang="en-US" dirty="0" smtClean="0"/>
                        <a:t>INCIDENT MANAGEMENT</a:t>
                      </a:r>
                      <a:endParaRPr lang="en-US" dirty="0"/>
                    </a:p>
                  </a:txBody>
                  <a:tcPr/>
                </a:tc>
                <a:tc>
                  <a:txBody>
                    <a:bodyPr/>
                    <a:lstStyle/>
                    <a:p>
                      <a:r>
                        <a:rPr lang="en-US" dirty="0" smtClean="0"/>
                        <a:t>CRISIS</a:t>
                      </a:r>
                      <a:r>
                        <a:rPr lang="en-US" baseline="0" dirty="0" smtClean="0"/>
                        <a:t> EXPLOITATION</a:t>
                      </a:r>
                      <a:endParaRPr lang="en-US" dirty="0"/>
                    </a:p>
                  </a:txBody>
                  <a:tcPr/>
                </a:tc>
              </a:tr>
              <a:tr h="762000">
                <a:tc>
                  <a:txBody>
                    <a:bodyPr/>
                    <a:lstStyle/>
                    <a:p>
                      <a:r>
                        <a:rPr lang="en-US" dirty="0" smtClean="0"/>
                        <a:t>Sense-making</a:t>
                      </a:r>
                      <a:endParaRPr lang="en-US" dirty="0"/>
                    </a:p>
                  </a:txBody>
                  <a:tcPr/>
                </a:tc>
                <a:tc>
                  <a:txBody>
                    <a:bodyPr/>
                    <a:lstStyle/>
                    <a:p>
                      <a:r>
                        <a:rPr lang="en-US" dirty="0" smtClean="0"/>
                        <a:t>What is going on ‘on the ground’? What might happen next &amp; later?</a:t>
                      </a:r>
                      <a:endParaRPr lang="en-US" dirty="0"/>
                    </a:p>
                  </a:txBody>
                  <a:tcPr/>
                </a:tc>
                <a:tc>
                  <a:txBody>
                    <a:bodyPr/>
                    <a:lstStyle/>
                    <a:p>
                      <a:r>
                        <a:rPr lang="en-US" dirty="0" smtClean="0"/>
                        <a:t>What is going on in the media, political and interagency arenas?</a:t>
                      </a:r>
                      <a:endParaRPr lang="en-US" dirty="0"/>
                    </a:p>
                  </a:txBody>
                  <a:tcPr/>
                </a:tc>
              </a:tr>
              <a:tr h="642008">
                <a:tc>
                  <a:txBody>
                    <a:bodyPr/>
                    <a:lstStyle/>
                    <a:p>
                      <a:r>
                        <a:rPr lang="en-US" dirty="0" smtClean="0"/>
                        <a:t>Organizing</a:t>
                      </a:r>
                      <a:endParaRPr lang="en-US" dirty="0"/>
                    </a:p>
                  </a:txBody>
                  <a:tcPr/>
                </a:tc>
                <a:tc>
                  <a:txBody>
                    <a:bodyPr/>
                    <a:lstStyle/>
                    <a:p>
                      <a:r>
                        <a:rPr lang="en-US" dirty="0" smtClean="0"/>
                        <a:t>How can we mobilize the requisite operational capacity, and get its</a:t>
                      </a:r>
                      <a:r>
                        <a:rPr lang="en-US" baseline="0" dirty="0" smtClean="0"/>
                        <a:t> component parts working in tune?</a:t>
                      </a:r>
                      <a:endParaRPr lang="en-US" dirty="0"/>
                    </a:p>
                  </a:txBody>
                  <a:tcPr/>
                </a:tc>
                <a:tc>
                  <a:txBody>
                    <a:bodyPr/>
                    <a:lstStyle/>
                    <a:p>
                      <a:r>
                        <a:rPr lang="en-US" dirty="0" smtClean="0"/>
                        <a:t>How</a:t>
                      </a:r>
                      <a:r>
                        <a:rPr lang="en-US" baseline="0" dirty="0" smtClean="0"/>
                        <a:t> can we mobilize support for our position</a:t>
                      </a:r>
                      <a:endParaRPr lang="en-US" dirty="0"/>
                    </a:p>
                  </a:txBody>
                  <a:tcPr/>
                </a:tc>
              </a:tr>
              <a:tr h="642008">
                <a:tc>
                  <a:txBody>
                    <a:bodyPr/>
                    <a:lstStyle/>
                    <a:p>
                      <a:r>
                        <a:rPr lang="en-US" dirty="0" smtClean="0"/>
                        <a:t>Meaning-making</a:t>
                      </a:r>
                      <a:endParaRPr lang="en-US" dirty="0"/>
                    </a:p>
                  </a:txBody>
                  <a:tcPr/>
                </a:tc>
                <a:tc>
                  <a:txBody>
                    <a:bodyPr/>
                    <a:lstStyle/>
                    <a:p>
                      <a:endParaRPr lang="en-US"/>
                    </a:p>
                  </a:txBody>
                  <a:tcPr/>
                </a:tc>
                <a:tc>
                  <a:txBody>
                    <a:bodyPr/>
                    <a:lstStyle/>
                    <a:p>
                      <a:endParaRPr lang="en-US"/>
                    </a:p>
                  </a:txBody>
                  <a:tcPr/>
                </a:tc>
              </a:tr>
              <a:tr h="642008">
                <a:tc>
                  <a:txBody>
                    <a:bodyPr/>
                    <a:lstStyle/>
                    <a:p>
                      <a:r>
                        <a:rPr lang="en-US" dirty="0" smtClean="0"/>
                        <a:t>Adapting</a:t>
                      </a:r>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challenges</a:t>
            </a:r>
            <a:endParaRPr lang="en-US" dirty="0"/>
          </a:p>
        </p:txBody>
      </p:sp>
      <p:graphicFrame>
        <p:nvGraphicFramePr>
          <p:cNvPr id="4" name="Content Placeholder 3"/>
          <p:cNvGraphicFramePr>
            <a:graphicFrameLocks noGrp="1"/>
          </p:cNvGraphicFramePr>
          <p:nvPr>
            <p:ph idx="1"/>
          </p:nvPr>
        </p:nvGraphicFramePr>
        <p:xfrm>
          <a:off x="228600" y="1600200"/>
          <a:ext cx="8915400" cy="5122567"/>
        </p:xfrm>
        <a:graphic>
          <a:graphicData uri="http://schemas.openxmlformats.org/drawingml/2006/table">
            <a:tbl>
              <a:tblPr firstRow="1" bandRow="1">
                <a:tableStyleId>{5C22544A-7EE6-4342-B048-85BDC9FD1C3A}</a:tableStyleId>
              </a:tblPr>
              <a:tblGrid>
                <a:gridCol w="2971800"/>
                <a:gridCol w="2971800"/>
                <a:gridCol w="2971800"/>
              </a:tblGrid>
              <a:tr h="914400">
                <a:tc>
                  <a:txBody>
                    <a:bodyPr/>
                    <a:lstStyle/>
                    <a:p>
                      <a:r>
                        <a:rPr lang="en-US" dirty="0" smtClean="0"/>
                        <a:t>                                     CM LOGIC</a:t>
                      </a:r>
                    </a:p>
                    <a:p>
                      <a:r>
                        <a:rPr lang="en-US" dirty="0" smtClean="0"/>
                        <a:t>LEADERSHIP </a:t>
                      </a:r>
                    </a:p>
                    <a:p>
                      <a:r>
                        <a:rPr lang="en-US" dirty="0" smtClean="0"/>
                        <a:t>CHALLENGE</a:t>
                      </a:r>
                      <a:endParaRPr lang="en-US" dirty="0"/>
                    </a:p>
                  </a:txBody>
                  <a:tcPr/>
                </a:tc>
                <a:tc>
                  <a:txBody>
                    <a:bodyPr/>
                    <a:lstStyle/>
                    <a:p>
                      <a:r>
                        <a:rPr lang="en-US" dirty="0" smtClean="0"/>
                        <a:t>INCIDENT MANAGEMENT</a:t>
                      </a:r>
                      <a:endParaRPr lang="en-US" dirty="0"/>
                    </a:p>
                  </a:txBody>
                  <a:tcPr/>
                </a:tc>
                <a:tc>
                  <a:txBody>
                    <a:bodyPr/>
                    <a:lstStyle/>
                    <a:p>
                      <a:r>
                        <a:rPr lang="en-US" dirty="0" smtClean="0"/>
                        <a:t>CRISIS</a:t>
                      </a:r>
                      <a:r>
                        <a:rPr lang="en-US" baseline="0" dirty="0" smtClean="0"/>
                        <a:t> EXPLOITATION</a:t>
                      </a:r>
                      <a:endParaRPr lang="en-US" dirty="0"/>
                    </a:p>
                  </a:txBody>
                  <a:tcPr/>
                </a:tc>
              </a:tr>
              <a:tr h="762000">
                <a:tc>
                  <a:txBody>
                    <a:bodyPr/>
                    <a:lstStyle/>
                    <a:p>
                      <a:r>
                        <a:rPr lang="en-US" dirty="0" smtClean="0"/>
                        <a:t>Sense-making</a:t>
                      </a:r>
                      <a:endParaRPr lang="en-US" dirty="0"/>
                    </a:p>
                  </a:txBody>
                  <a:tcPr/>
                </a:tc>
                <a:tc>
                  <a:txBody>
                    <a:bodyPr/>
                    <a:lstStyle/>
                    <a:p>
                      <a:r>
                        <a:rPr lang="en-US" dirty="0" smtClean="0"/>
                        <a:t>What is going on ‘on the ground’? What might happen next &amp; later?</a:t>
                      </a:r>
                      <a:endParaRPr lang="en-US" dirty="0"/>
                    </a:p>
                  </a:txBody>
                  <a:tcPr/>
                </a:tc>
                <a:tc>
                  <a:txBody>
                    <a:bodyPr/>
                    <a:lstStyle/>
                    <a:p>
                      <a:r>
                        <a:rPr lang="en-US" dirty="0" smtClean="0"/>
                        <a:t>What is going on in the media, political and interagency arenas?</a:t>
                      </a:r>
                      <a:endParaRPr lang="en-US" dirty="0"/>
                    </a:p>
                  </a:txBody>
                  <a:tcPr/>
                </a:tc>
              </a:tr>
              <a:tr h="642008">
                <a:tc>
                  <a:txBody>
                    <a:bodyPr/>
                    <a:lstStyle/>
                    <a:p>
                      <a:r>
                        <a:rPr lang="en-US" dirty="0" smtClean="0"/>
                        <a:t>Organizing</a:t>
                      </a:r>
                      <a:endParaRPr lang="en-US" dirty="0"/>
                    </a:p>
                  </a:txBody>
                  <a:tcPr/>
                </a:tc>
                <a:tc>
                  <a:txBody>
                    <a:bodyPr/>
                    <a:lstStyle/>
                    <a:p>
                      <a:r>
                        <a:rPr lang="en-US" dirty="0" smtClean="0"/>
                        <a:t>How can we mobilize the requisite operational capacity, and get its</a:t>
                      </a:r>
                      <a:r>
                        <a:rPr lang="en-US" baseline="0" dirty="0" smtClean="0"/>
                        <a:t> component parts working in tune?</a:t>
                      </a:r>
                      <a:endParaRPr lang="en-US" dirty="0"/>
                    </a:p>
                  </a:txBody>
                  <a:tcPr/>
                </a:tc>
                <a:tc>
                  <a:txBody>
                    <a:bodyPr/>
                    <a:lstStyle/>
                    <a:p>
                      <a:r>
                        <a:rPr lang="en-US" dirty="0" smtClean="0"/>
                        <a:t>How</a:t>
                      </a:r>
                      <a:r>
                        <a:rPr lang="en-US" baseline="0" dirty="0" smtClean="0"/>
                        <a:t> can we mobilize support for our position</a:t>
                      </a:r>
                      <a:endParaRPr lang="en-US" dirty="0"/>
                    </a:p>
                  </a:txBody>
                  <a:tcPr/>
                </a:tc>
              </a:tr>
              <a:tr h="642008">
                <a:tc>
                  <a:txBody>
                    <a:bodyPr/>
                    <a:lstStyle/>
                    <a:p>
                      <a:r>
                        <a:rPr lang="en-US" dirty="0" smtClean="0"/>
                        <a:t>Meaning-making</a:t>
                      </a:r>
                      <a:endParaRPr lang="en-US" dirty="0"/>
                    </a:p>
                  </a:txBody>
                  <a:tcPr/>
                </a:tc>
                <a:tc>
                  <a:txBody>
                    <a:bodyPr/>
                    <a:lstStyle/>
                    <a:p>
                      <a:r>
                        <a:rPr lang="en-US" dirty="0" smtClean="0"/>
                        <a:t>How do we inform and engage with the public to</a:t>
                      </a:r>
                      <a:r>
                        <a:rPr lang="en-US" baseline="0" dirty="0" smtClean="0"/>
                        <a:t> promote order and resilience?</a:t>
                      </a:r>
                      <a:endParaRPr lang="en-US" dirty="0"/>
                    </a:p>
                  </a:txBody>
                  <a:tcPr/>
                </a:tc>
                <a:tc>
                  <a:txBody>
                    <a:bodyPr/>
                    <a:lstStyle/>
                    <a:p>
                      <a:r>
                        <a:rPr lang="en-US" dirty="0" smtClean="0"/>
                        <a:t>How do we craft believable stories about our</a:t>
                      </a:r>
                      <a:r>
                        <a:rPr lang="en-US" baseline="0" dirty="0" smtClean="0"/>
                        <a:t> past, present and future actions in ongoing framing contest? </a:t>
                      </a:r>
                      <a:endParaRPr lang="en-US" dirty="0"/>
                    </a:p>
                  </a:txBody>
                  <a:tcPr/>
                </a:tc>
              </a:tr>
              <a:tr h="642008">
                <a:tc>
                  <a:txBody>
                    <a:bodyPr/>
                    <a:lstStyle/>
                    <a:p>
                      <a:r>
                        <a:rPr lang="en-US" dirty="0" smtClean="0"/>
                        <a:t>Adapting</a:t>
                      </a:r>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challenges</a:t>
            </a:r>
            <a:endParaRPr lang="en-US" dirty="0"/>
          </a:p>
        </p:txBody>
      </p:sp>
      <p:graphicFrame>
        <p:nvGraphicFramePr>
          <p:cNvPr id="4" name="Content Placeholder 3"/>
          <p:cNvGraphicFramePr>
            <a:graphicFrameLocks noGrp="1"/>
          </p:cNvGraphicFramePr>
          <p:nvPr>
            <p:ph idx="1"/>
          </p:nvPr>
        </p:nvGraphicFramePr>
        <p:xfrm>
          <a:off x="228600" y="1600200"/>
          <a:ext cx="8915400" cy="5122567"/>
        </p:xfrm>
        <a:graphic>
          <a:graphicData uri="http://schemas.openxmlformats.org/drawingml/2006/table">
            <a:tbl>
              <a:tblPr firstRow="1" bandRow="1">
                <a:tableStyleId>{5C22544A-7EE6-4342-B048-85BDC9FD1C3A}</a:tableStyleId>
              </a:tblPr>
              <a:tblGrid>
                <a:gridCol w="2971800"/>
                <a:gridCol w="2971800"/>
                <a:gridCol w="2971800"/>
              </a:tblGrid>
              <a:tr h="914400">
                <a:tc>
                  <a:txBody>
                    <a:bodyPr/>
                    <a:lstStyle/>
                    <a:p>
                      <a:r>
                        <a:rPr lang="en-US" dirty="0" smtClean="0"/>
                        <a:t>                                     CM LOGIC</a:t>
                      </a:r>
                    </a:p>
                    <a:p>
                      <a:r>
                        <a:rPr lang="en-US" dirty="0" smtClean="0"/>
                        <a:t>LEADERSHIP </a:t>
                      </a:r>
                    </a:p>
                    <a:p>
                      <a:r>
                        <a:rPr lang="en-US" dirty="0" smtClean="0"/>
                        <a:t>CHALLENGE</a:t>
                      </a:r>
                      <a:endParaRPr lang="en-US" dirty="0"/>
                    </a:p>
                  </a:txBody>
                  <a:tcPr/>
                </a:tc>
                <a:tc>
                  <a:txBody>
                    <a:bodyPr/>
                    <a:lstStyle/>
                    <a:p>
                      <a:r>
                        <a:rPr lang="en-US" dirty="0" smtClean="0"/>
                        <a:t>INCIDENT MANAGEMENT</a:t>
                      </a:r>
                      <a:endParaRPr lang="en-US" dirty="0"/>
                    </a:p>
                  </a:txBody>
                  <a:tcPr/>
                </a:tc>
                <a:tc>
                  <a:txBody>
                    <a:bodyPr/>
                    <a:lstStyle/>
                    <a:p>
                      <a:r>
                        <a:rPr lang="en-US" dirty="0" smtClean="0"/>
                        <a:t>CRISIS</a:t>
                      </a:r>
                      <a:r>
                        <a:rPr lang="en-US" baseline="0" dirty="0" smtClean="0"/>
                        <a:t> EXPLOITATION</a:t>
                      </a:r>
                      <a:endParaRPr lang="en-US" dirty="0"/>
                    </a:p>
                  </a:txBody>
                  <a:tcPr/>
                </a:tc>
              </a:tr>
              <a:tr h="762000">
                <a:tc>
                  <a:txBody>
                    <a:bodyPr/>
                    <a:lstStyle/>
                    <a:p>
                      <a:r>
                        <a:rPr lang="en-US" dirty="0" smtClean="0"/>
                        <a:t>Sense-making</a:t>
                      </a:r>
                      <a:endParaRPr lang="en-US" dirty="0"/>
                    </a:p>
                  </a:txBody>
                  <a:tcPr/>
                </a:tc>
                <a:tc>
                  <a:txBody>
                    <a:bodyPr/>
                    <a:lstStyle/>
                    <a:p>
                      <a:r>
                        <a:rPr lang="en-US" dirty="0" smtClean="0"/>
                        <a:t>What is going on ‘on the ground’? What might happen next &amp; later?</a:t>
                      </a:r>
                      <a:endParaRPr lang="en-US" dirty="0"/>
                    </a:p>
                  </a:txBody>
                  <a:tcPr/>
                </a:tc>
                <a:tc>
                  <a:txBody>
                    <a:bodyPr/>
                    <a:lstStyle/>
                    <a:p>
                      <a:r>
                        <a:rPr lang="en-US" dirty="0" smtClean="0"/>
                        <a:t>What is going on in the media, political and interagency arenas?</a:t>
                      </a:r>
                      <a:endParaRPr lang="en-US" dirty="0"/>
                    </a:p>
                  </a:txBody>
                  <a:tcPr/>
                </a:tc>
              </a:tr>
              <a:tr h="642008">
                <a:tc>
                  <a:txBody>
                    <a:bodyPr/>
                    <a:lstStyle/>
                    <a:p>
                      <a:r>
                        <a:rPr lang="en-US" dirty="0" smtClean="0"/>
                        <a:t>Organizing</a:t>
                      </a:r>
                      <a:endParaRPr lang="en-US" dirty="0"/>
                    </a:p>
                  </a:txBody>
                  <a:tcPr/>
                </a:tc>
                <a:tc>
                  <a:txBody>
                    <a:bodyPr/>
                    <a:lstStyle/>
                    <a:p>
                      <a:r>
                        <a:rPr lang="en-US" dirty="0" smtClean="0"/>
                        <a:t>How can we mobilize the requisite operational capacity, and get its</a:t>
                      </a:r>
                      <a:r>
                        <a:rPr lang="en-US" baseline="0" dirty="0" smtClean="0"/>
                        <a:t> component parts working in tune?</a:t>
                      </a:r>
                      <a:endParaRPr lang="en-US" dirty="0"/>
                    </a:p>
                  </a:txBody>
                  <a:tcPr/>
                </a:tc>
                <a:tc>
                  <a:txBody>
                    <a:bodyPr/>
                    <a:lstStyle/>
                    <a:p>
                      <a:r>
                        <a:rPr lang="en-US" dirty="0" smtClean="0"/>
                        <a:t>How</a:t>
                      </a:r>
                      <a:r>
                        <a:rPr lang="en-US" baseline="0" dirty="0" smtClean="0"/>
                        <a:t> can we mobilize support a viable coalition behind us in the political &amp; policy ‘battles’ the crisis will trigger?</a:t>
                      </a:r>
                      <a:endParaRPr lang="en-US" dirty="0"/>
                    </a:p>
                  </a:txBody>
                  <a:tcPr/>
                </a:tc>
              </a:tr>
              <a:tr h="642008">
                <a:tc>
                  <a:txBody>
                    <a:bodyPr/>
                    <a:lstStyle/>
                    <a:p>
                      <a:r>
                        <a:rPr lang="en-US" dirty="0" smtClean="0"/>
                        <a:t>Meaning-making</a:t>
                      </a:r>
                      <a:endParaRPr lang="en-US" dirty="0"/>
                    </a:p>
                  </a:txBody>
                  <a:tcPr/>
                </a:tc>
                <a:tc>
                  <a:txBody>
                    <a:bodyPr/>
                    <a:lstStyle/>
                    <a:p>
                      <a:r>
                        <a:rPr lang="en-US" dirty="0" smtClean="0"/>
                        <a:t>How do we inform and engage with the public to</a:t>
                      </a:r>
                      <a:r>
                        <a:rPr lang="en-US" baseline="0" dirty="0" smtClean="0"/>
                        <a:t> promote order and resilience?</a:t>
                      </a:r>
                      <a:endParaRPr lang="en-US" dirty="0"/>
                    </a:p>
                  </a:txBody>
                  <a:tcPr/>
                </a:tc>
                <a:tc>
                  <a:txBody>
                    <a:bodyPr/>
                    <a:lstStyle/>
                    <a:p>
                      <a:r>
                        <a:rPr lang="en-US" dirty="0" smtClean="0"/>
                        <a:t>How do we craft believable stories about our</a:t>
                      </a:r>
                      <a:r>
                        <a:rPr lang="en-US" baseline="0" dirty="0" smtClean="0"/>
                        <a:t> past, present and future actions in ongoing framing contest? </a:t>
                      </a:r>
                      <a:endParaRPr lang="en-US" dirty="0"/>
                    </a:p>
                  </a:txBody>
                  <a:tcPr/>
                </a:tc>
              </a:tr>
              <a:tr h="642008">
                <a:tc>
                  <a:txBody>
                    <a:bodyPr/>
                    <a:lstStyle/>
                    <a:p>
                      <a:r>
                        <a:rPr lang="en-US" dirty="0" smtClean="0"/>
                        <a:t>Adapting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can we organize reflection and learning?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 we survive</a:t>
                      </a:r>
                      <a:r>
                        <a:rPr lang="en-US" baseline="0" dirty="0" smtClean="0"/>
                        <a:t> (or capitalize on) blame game?</a:t>
                      </a:r>
                      <a:endParaRPr lang="en-US" dirty="0" smtClean="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EXPERIENCES?</a:t>
            </a:r>
            <a:endParaRPr lang="en-US" dirty="0"/>
          </a:p>
        </p:txBody>
      </p:sp>
      <p:sp>
        <p:nvSpPr>
          <p:cNvPr id="3" name="Content Placeholder 2"/>
          <p:cNvSpPr>
            <a:spLocks noGrp="1"/>
          </p:cNvSpPr>
          <p:nvPr>
            <p:ph idx="1"/>
          </p:nvPr>
        </p:nvSpPr>
        <p:spPr/>
        <p:txBody>
          <a:bodyPr/>
          <a:lstStyle/>
          <a:p>
            <a:r>
              <a:rPr lang="en-US" dirty="0" smtClean="0"/>
              <a:t>Four subgroups, one theme each, covering both CM universes</a:t>
            </a:r>
          </a:p>
          <a:p>
            <a:endParaRPr lang="en-US" dirty="0" smtClean="0"/>
          </a:p>
          <a:p>
            <a:r>
              <a:rPr lang="en-US" dirty="0" smtClean="0"/>
              <a:t>Key Q’s:</a:t>
            </a:r>
          </a:p>
          <a:p>
            <a:pPr lvl="1"/>
            <a:r>
              <a:rPr lang="en-US" dirty="0" smtClean="0"/>
              <a:t>What have you found challenging in this (sense-making, organizing etc.) domain?</a:t>
            </a:r>
          </a:p>
          <a:p>
            <a:pPr lvl="1"/>
            <a:r>
              <a:rPr lang="en-US" dirty="0" smtClean="0"/>
              <a:t>How have you/your </a:t>
            </a:r>
            <a:r>
              <a:rPr lang="en-US" dirty="0" err="1" smtClean="0"/>
              <a:t>organisation</a:t>
            </a:r>
            <a:r>
              <a:rPr lang="en-US" dirty="0" smtClean="0"/>
              <a:t> dealt with it?</a:t>
            </a:r>
          </a:p>
          <a:p>
            <a:pPr lvl="1"/>
            <a:r>
              <a:rPr lang="en-US" dirty="0" smtClean="0"/>
              <a:t>Can/should you do better? What would that involve?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dirty="0" smtClean="0">
                <a:ea typeface="ＭＳ Ｐゴシック" charset="-128"/>
              </a:rPr>
              <a:t>1. Sense-making</a:t>
            </a:r>
            <a:endParaRPr lang="nl-NL" dirty="0" smtClean="0">
              <a:ea typeface="ＭＳ Ｐゴシック" charset="-128"/>
            </a:endParaRPr>
          </a:p>
        </p:txBody>
      </p:sp>
      <p:sp>
        <p:nvSpPr>
          <p:cNvPr id="110595" name="Rectangle 3"/>
          <p:cNvSpPr>
            <a:spLocks noGrp="1" noChangeArrowheads="1"/>
          </p:cNvSpPr>
          <p:nvPr>
            <p:ph type="body" idx="1"/>
          </p:nvPr>
        </p:nvSpPr>
        <p:spPr/>
        <p:txBody>
          <a:bodyPr/>
          <a:lstStyle/>
          <a:p>
            <a:pPr eaLnBrk="1" hangingPunct="1">
              <a:buFont typeface="Wingdings" charset="2"/>
              <a:buNone/>
            </a:pPr>
            <a:r>
              <a:rPr lang="en-US" smtClean="0">
                <a:ea typeface="ＭＳ Ｐゴシック" charset="-128"/>
              </a:rPr>
              <a:t>“What the hell is going on?”</a:t>
            </a:r>
            <a:endParaRPr lang="nl-NL" smtClean="0">
              <a:ea typeface="ＭＳ Ｐゴシック" charset="-128"/>
            </a:endParaRPr>
          </a:p>
        </p:txBody>
      </p:sp>
      <p:pic>
        <p:nvPicPr>
          <p:cNvPr id="63490" name="Picture 2" descr="http://www.indymedia.org/images/2003/12/110217.jpg"/>
          <p:cNvPicPr>
            <a:picLocks noChangeAspect="1" noChangeArrowheads="1"/>
          </p:cNvPicPr>
          <p:nvPr/>
        </p:nvPicPr>
        <p:blipFill>
          <a:blip r:embed="rId2"/>
          <a:srcRect/>
          <a:stretch>
            <a:fillRect/>
          </a:stretch>
        </p:blipFill>
        <p:spPr bwMode="auto">
          <a:xfrm>
            <a:off x="2555777" y="2996448"/>
            <a:ext cx="3384376" cy="356667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dirty="0" smtClean="0">
                <a:ea typeface="ＭＳ Ｐゴシック" charset="-128"/>
              </a:rPr>
              <a:t>Sense-making dilemmas</a:t>
            </a:r>
            <a:endParaRPr lang="nl-NL" dirty="0" smtClean="0">
              <a:ea typeface="ＭＳ Ｐゴシック" charset="-128"/>
            </a:endParaRPr>
          </a:p>
        </p:txBody>
      </p:sp>
      <p:sp>
        <p:nvSpPr>
          <p:cNvPr id="4" name="Content Placeholder 3"/>
          <p:cNvSpPr>
            <a:spLocks noGrp="1"/>
          </p:cNvSpPr>
          <p:nvPr>
            <p:ph idx="1"/>
          </p:nvPr>
        </p:nvSpPr>
        <p:spPr/>
        <p:txBody>
          <a:bodyPr>
            <a:normAutofit lnSpcReduction="10000"/>
          </a:bodyPr>
          <a:lstStyle/>
          <a:p>
            <a:endParaRPr lang="en-AU" dirty="0" smtClean="0"/>
          </a:p>
          <a:p>
            <a:r>
              <a:rPr lang="en-AU" dirty="0" smtClean="0"/>
              <a:t>SPEED </a:t>
            </a:r>
            <a:r>
              <a:rPr lang="en-AU" dirty="0" err="1" smtClean="0"/>
              <a:t>vs</a:t>
            </a:r>
            <a:r>
              <a:rPr lang="en-AU" dirty="0" smtClean="0"/>
              <a:t> ACCURACY</a:t>
            </a:r>
          </a:p>
          <a:p>
            <a:endParaRPr lang="en-AU" dirty="0" smtClean="0"/>
          </a:p>
          <a:p>
            <a:r>
              <a:rPr lang="en-AU" dirty="0" smtClean="0"/>
              <a:t>SIGNALS </a:t>
            </a:r>
            <a:r>
              <a:rPr lang="en-AU" dirty="0" err="1" smtClean="0"/>
              <a:t>vs</a:t>
            </a:r>
            <a:r>
              <a:rPr lang="en-AU" dirty="0" smtClean="0"/>
              <a:t> NOISE</a:t>
            </a:r>
          </a:p>
          <a:p>
            <a:endParaRPr lang="en-AU" dirty="0" smtClean="0"/>
          </a:p>
          <a:p>
            <a:r>
              <a:rPr lang="en-AU" dirty="0" smtClean="0"/>
              <a:t>EXPERIENCE </a:t>
            </a:r>
            <a:r>
              <a:rPr lang="en-AU" dirty="0" err="1" smtClean="0"/>
              <a:t>vs</a:t>
            </a:r>
            <a:r>
              <a:rPr lang="en-AU" dirty="0" smtClean="0"/>
              <a:t> NOVELTY</a:t>
            </a:r>
          </a:p>
          <a:p>
            <a:endParaRPr lang="en-AU" dirty="0" smtClean="0"/>
          </a:p>
          <a:p>
            <a:r>
              <a:rPr lang="en-AU" dirty="0" smtClean="0"/>
              <a:t>EMOTION </a:t>
            </a:r>
            <a:r>
              <a:rPr lang="en-AU" dirty="0" err="1" smtClean="0"/>
              <a:t>vs</a:t>
            </a:r>
            <a:r>
              <a:rPr lang="en-AU" dirty="0" smtClean="0"/>
              <a:t> ANALYSIS</a:t>
            </a:r>
          </a:p>
          <a:p>
            <a:endParaRPr lang="en-AU" dirty="0" smtClean="0"/>
          </a:p>
          <a:p>
            <a:r>
              <a:rPr lang="en-AU" dirty="0" smtClean="0"/>
              <a:t>NOW </a:t>
            </a:r>
            <a:r>
              <a:rPr lang="en-AU" dirty="0" err="1" smtClean="0"/>
              <a:t>vs</a:t>
            </a:r>
            <a:r>
              <a:rPr lang="en-AU" dirty="0" smtClean="0"/>
              <a:t> NEXT</a:t>
            </a:r>
          </a:p>
          <a:p>
            <a:pPr>
              <a:buNone/>
            </a:pPr>
            <a:endParaRPr lang="en-AU" dirty="0" smtClean="0"/>
          </a:p>
          <a:p>
            <a:endParaRPr lang="en-AU" dirty="0" smtClean="0"/>
          </a:p>
          <a:p>
            <a:endParaRPr lang="en-AU" dirty="0" smtClean="0"/>
          </a:p>
          <a:p>
            <a:endParaRPr lang="en-AU" dirty="0" smtClean="0"/>
          </a:p>
          <a:p>
            <a:endParaRPr lang="en-AU" dirty="0"/>
          </a:p>
        </p:txBody>
      </p:sp>
      <p:pic>
        <p:nvPicPr>
          <p:cNvPr id="5" name="Picture 5" descr="19bush_lg"/>
          <p:cNvPicPr>
            <a:picLocks noChangeAspect="1" noChangeArrowheads="1"/>
          </p:cNvPicPr>
          <p:nvPr/>
        </p:nvPicPr>
        <p:blipFill>
          <a:blip r:embed="rId2"/>
          <a:srcRect/>
          <a:stretch>
            <a:fillRect/>
          </a:stretch>
        </p:blipFill>
        <p:spPr bwMode="auto">
          <a:xfrm>
            <a:off x="5148064" y="1916832"/>
            <a:ext cx="3296004" cy="1854721"/>
          </a:xfrm>
          <a:prstGeom prst="rect">
            <a:avLst/>
          </a:prstGeom>
          <a:noFill/>
          <a:ln w="9525">
            <a:noFill/>
            <a:miter lim="800000"/>
            <a:headEnd/>
            <a:tailEnd/>
          </a:ln>
        </p:spPr>
      </p:pic>
      <p:pic>
        <p:nvPicPr>
          <p:cNvPr id="6" name="Picture 9" descr="Orford, June, 1946- Neil Bumpstead, Country Fire Authority operations manager, briefing team leaders at the Integrated Emergency Coordination Centre regarding bushfires in Victoria, 3 March 2009 [picture]"/>
          <p:cNvPicPr>
            <a:picLocks noChangeAspect="1" noChangeArrowheads="1"/>
          </p:cNvPicPr>
          <p:nvPr/>
        </p:nvPicPr>
        <p:blipFill>
          <a:blip r:embed="rId3"/>
          <a:srcRect/>
          <a:stretch>
            <a:fillRect/>
          </a:stretch>
        </p:blipFill>
        <p:spPr bwMode="auto">
          <a:xfrm>
            <a:off x="5786898" y="4221088"/>
            <a:ext cx="3154967" cy="2444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Emergencies and critical incidents: </a:t>
            </a:r>
            <a:br>
              <a:rPr lang="en-AU" dirty="0" smtClean="0"/>
            </a:br>
            <a:r>
              <a:rPr lang="en-AU" dirty="0" smtClean="0"/>
              <a:t>official definitions</a:t>
            </a:r>
            <a:endParaRPr lang="en-AU" dirty="0"/>
          </a:p>
        </p:txBody>
      </p:sp>
      <p:sp>
        <p:nvSpPr>
          <p:cNvPr id="3" name="Content Placeholder 2"/>
          <p:cNvSpPr>
            <a:spLocks noGrp="1"/>
          </p:cNvSpPr>
          <p:nvPr>
            <p:ph idx="1"/>
          </p:nvPr>
        </p:nvSpPr>
        <p:spPr>
          <a:xfrm>
            <a:off x="457200" y="1524000"/>
            <a:ext cx="8229600" cy="4625609"/>
          </a:xfrm>
        </p:spPr>
        <p:txBody>
          <a:bodyPr>
            <a:normAutofit fontScale="92500" lnSpcReduction="20000"/>
          </a:bodyPr>
          <a:lstStyle/>
          <a:p>
            <a:pPr>
              <a:buNone/>
            </a:pPr>
            <a:endParaRPr lang="en-AU" dirty="0" smtClean="0"/>
          </a:p>
          <a:p>
            <a:r>
              <a:rPr lang="en-AU" dirty="0" smtClean="0"/>
              <a:t>Physical impact: lives/health, infra, property, economy</a:t>
            </a:r>
          </a:p>
          <a:p>
            <a:endParaRPr lang="en-AU" dirty="0" smtClean="0"/>
          </a:p>
          <a:p>
            <a:r>
              <a:rPr lang="en-AU" dirty="0" smtClean="0"/>
              <a:t>Response required: exceeds regular jurisdictional capacities</a:t>
            </a:r>
          </a:p>
          <a:p>
            <a:pPr>
              <a:buNone/>
            </a:pPr>
            <a:endParaRPr lang="en-AU" dirty="0" smtClean="0"/>
          </a:p>
          <a:p>
            <a:r>
              <a:rPr lang="en-AU" dirty="0" smtClean="0"/>
              <a:t>An ‘event’: demarcated, finite</a:t>
            </a:r>
          </a:p>
          <a:p>
            <a:endParaRPr lang="en-AU" dirty="0" smtClean="0"/>
          </a:p>
          <a:p>
            <a:pPr>
              <a:buNone/>
            </a:pPr>
            <a:r>
              <a:rPr lang="en-AU" i="1" dirty="0" err="1" smtClean="0">
                <a:ea typeface="ＭＳ Ｐゴシック" charset="-128"/>
                <a:sym typeface="Wingdings" pitchFamily="2" charset="2"/>
              </a:rPr>
              <a:t></a:t>
            </a:r>
            <a:r>
              <a:rPr lang="en-AU" i="1" dirty="0" smtClean="0">
                <a:ea typeface="ＭＳ Ｐゴシック" charset="-128"/>
                <a:sym typeface="Wingdings" pitchFamily="2" charset="2"/>
              </a:rPr>
              <a:t> Need for high-speed, high-consequence, decision-making, mobilisation and action</a:t>
            </a:r>
            <a:endParaRPr lang="en-AU" i="1" dirty="0" smtClean="0">
              <a:ea typeface="ＭＳ Ｐゴシック" charset="-128"/>
            </a:endParaRPr>
          </a:p>
          <a:p>
            <a:pPr>
              <a:buNone/>
            </a:pPr>
            <a:endParaRPr lang="en-AU" dirty="0" smtClean="0"/>
          </a:p>
          <a:p>
            <a:pPr lvl="1">
              <a:buNone/>
            </a:pPr>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eaLnBrk="1" hangingPunct="1"/>
            <a:r>
              <a:rPr lang="en-US" smtClean="0">
                <a:ea typeface="ＭＳ Ｐゴシック" charset="-128"/>
              </a:rPr>
              <a:t>Sense-making: </a:t>
            </a:r>
            <a:br>
              <a:rPr lang="en-US" smtClean="0">
                <a:ea typeface="ＭＳ Ｐゴシック" charset="-128"/>
              </a:rPr>
            </a:br>
            <a:r>
              <a:rPr lang="en-US" smtClean="0">
                <a:ea typeface="ＭＳ Ｐゴシック" charset="-128"/>
              </a:rPr>
              <a:t>traps to avoid</a:t>
            </a:r>
            <a:endParaRPr lang="nl-NL" smtClean="0">
              <a:ea typeface="ＭＳ Ｐゴシック" charset="-128"/>
            </a:endParaRPr>
          </a:p>
        </p:txBody>
      </p:sp>
      <p:sp>
        <p:nvSpPr>
          <p:cNvPr id="94211" name="Rectangle 3"/>
          <p:cNvSpPr>
            <a:spLocks noGrp="1" noChangeArrowheads="1"/>
          </p:cNvSpPr>
          <p:nvPr>
            <p:ph idx="1"/>
          </p:nvPr>
        </p:nvSpPr>
        <p:spPr>
          <a:xfrm>
            <a:off x="457200" y="1524000"/>
            <a:ext cx="8229600" cy="4625609"/>
          </a:xfrm>
        </p:spPr>
        <p:txBody>
          <a:bodyPr>
            <a:normAutofit fontScale="92500" lnSpcReduction="10000"/>
          </a:bodyPr>
          <a:lstStyle/>
          <a:p>
            <a:pPr eaLnBrk="1" hangingPunct="1">
              <a:lnSpc>
                <a:spcPct val="90000"/>
              </a:lnSpc>
              <a:buFont typeface="Wingdings" charset="2"/>
              <a:buNone/>
            </a:pPr>
            <a:endParaRPr lang="en-US" dirty="0" smtClean="0">
              <a:ea typeface="ＭＳ Ｐゴシック" charset="-128"/>
            </a:endParaRPr>
          </a:p>
          <a:p>
            <a:pPr eaLnBrk="1" hangingPunct="1">
              <a:lnSpc>
                <a:spcPct val="90000"/>
              </a:lnSpc>
            </a:pPr>
            <a:r>
              <a:rPr lang="en-US" i="1" dirty="0" smtClean="0">
                <a:ea typeface="ＭＳ Ｐゴシック" charset="-128"/>
              </a:rPr>
              <a:t>Haste</a:t>
            </a:r>
            <a:r>
              <a:rPr lang="en-US" dirty="0" smtClean="0">
                <a:ea typeface="ＭＳ Ｐゴシック" charset="-128"/>
              </a:rPr>
              <a:t>: Sacrificing </a:t>
            </a:r>
            <a:r>
              <a:rPr lang="en-US" dirty="0" smtClean="0">
                <a:ea typeface="ＭＳ Ｐゴシック" charset="-128"/>
              </a:rPr>
              <a:t>rigor &amp; smartness </a:t>
            </a:r>
            <a:r>
              <a:rPr lang="en-US" dirty="0" smtClean="0">
                <a:ea typeface="ＭＳ Ｐゴシック" charset="-128"/>
              </a:rPr>
              <a:t>to </a:t>
            </a:r>
            <a:r>
              <a:rPr lang="en-US" dirty="0" smtClean="0">
                <a:ea typeface="ＭＳ Ｐゴシック" charset="-128"/>
              </a:rPr>
              <a:t>speed &amp; </a:t>
            </a:r>
            <a:r>
              <a:rPr lang="en-US" dirty="0" err="1" smtClean="0">
                <a:ea typeface="ＭＳ Ｐゴシック" charset="-128"/>
              </a:rPr>
              <a:t>satisficing</a:t>
            </a:r>
            <a:r>
              <a:rPr lang="en-US" dirty="0" smtClean="0">
                <a:ea typeface="ＭＳ Ｐゴシック" charset="-128"/>
              </a:rPr>
              <a:t> </a:t>
            </a:r>
            <a:endParaRPr lang="en-US" dirty="0" smtClean="0">
              <a:ea typeface="ＭＳ Ｐゴシック" charset="-128"/>
            </a:endParaRPr>
          </a:p>
          <a:p>
            <a:pPr eaLnBrk="1" hangingPunct="1">
              <a:lnSpc>
                <a:spcPct val="90000"/>
              </a:lnSpc>
            </a:pPr>
            <a:endParaRPr lang="en-US" dirty="0" smtClean="0">
              <a:ea typeface="ＭＳ Ｐゴシック" charset="-128"/>
            </a:endParaRPr>
          </a:p>
          <a:p>
            <a:pPr eaLnBrk="1" hangingPunct="1">
              <a:lnSpc>
                <a:spcPct val="90000"/>
              </a:lnSpc>
            </a:pPr>
            <a:r>
              <a:rPr lang="en-US" i="1" dirty="0" smtClean="0">
                <a:ea typeface="ＭＳ Ｐゴシック" charset="-128"/>
              </a:rPr>
              <a:t>Myopia</a:t>
            </a:r>
            <a:r>
              <a:rPr lang="en-US" dirty="0" smtClean="0">
                <a:ea typeface="ＭＳ Ｐゴシック" charset="-128"/>
              </a:rPr>
              <a:t>: Ignoring the long </a:t>
            </a:r>
            <a:r>
              <a:rPr lang="en-US" dirty="0" smtClean="0">
                <a:ea typeface="ＭＳ Ｐゴシック" charset="-128"/>
              </a:rPr>
              <a:t>term  / political </a:t>
            </a:r>
            <a:r>
              <a:rPr lang="en-US" dirty="0" smtClean="0">
                <a:ea typeface="ＭＳ Ｐゴシック" charset="-128"/>
              </a:rPr>
              <a:t>view</a:t>
            </a:r>
          </a:p>
          <a:p>
            <a:pPr eaLnBrk="1" hangingPunct="1">
              <a:lnSpc>
                <a:spcPct val="90000"/>
              </a:lnSpc>
            </a:pPr>
            <a:endParaRPr lang="en-US" dirty="0" smtClean="0">
              <a:ea typeface="ＭＳ Ｐゴシック" charset="-128"/>
            </a:endParaRPr>
          </a:p>
          <a:p>
            <a:pPr eaLnBrk="1" hangingPunct="1">
              <a:lnSpc>
                <a:spcPct val="90000"/>
              </a:lnSpc>
            </a:pPr>
            <a:r>
              <a:rPr lang="en-US" i="1" dirty="0" smtClean="0">
                <a:ea typeface="ＭＳ Ｐゴシック" charset="-128"/>
              </a:rPr>
              <a:t>Bias</a:t>
            </a:r>
            <a:r>
              <a:rPr lang="en-US" dirty="0" smtClean="0">
                <a:ea typeface="ＭＳ Ｐゴシック" charset="-128"/>
              </a:rPr>
              <a:t>: Dominance of veterans</a:t>
            </a:r>
          </a:p>
          <a:p>
            <a:pPr eaLnBrk="1" hangingPunct="1">
              <a:lnSpc>
                <a:spcPct val="90000"/>
              </a:lnSpc>
              <a:buNone/>
            </a:pPr>
            <a:r>
              <a:rPr lang="en-US" dirty="0" smtClean="0">
                <a:ea typeface="ＭＳ Ｐゴシック" charset="-128"/>
              </a:rPr>
              <a:t> </a:t>
            </a:r>
          </a:p>
          <a:p>
            <a:pPr eaLnBrk="1" hangingPunct="1">
              <a:lnSpc>
                <a:spcPct val="90000"/>
              </a:lnSpc>
            </a:pPr>
            <a:r>
              <a:rPr lang="en-US" i="1" dirty="0" smtClean="0">
                <a:ea typeface="ＭＳ Ｐゴシック" charset="-128"/>
              </a:rPr>
              <a:t>Bunker syndrome</a:t>
            </a:r>
            <a:r>
              <a:rPr lang="en-US" dirty="0" smtClean="0">
                <a:ea typeface="ＭＳ Ｐゴシック" charset="-128"/>
              </a:rPr>
              <a:t>: Isolation</a:t>
            </a:r>
          </a:p>
          <a:p>
            <a:pPr eaLnBrk="1" hangingPunct="1">
              <a:lnSpc>
                <a:spcPct val="90000"/>
              </a:lnSpc>
              <a:buNone/>
            </a:pPr>
            <a:r>
              <a:rPr lang="en-US" dirty="0" smtClean="0">
                <a:ea typeface="ＭＳ Ｐゴシック" charset="-128"/>
              </a:rPr>
              <a:t> </a:t>
            </a:r>
          </a:p>
          <a:p>
            <a:pPr eaLnBrk="1" hangingPunct="1">
              <a:lnSpc>
                <a:spcPct val="90000"/>
              </a:lnSpc>
            </a:pPr>
            <a:r>
              <a:rPr lang="en-US" i="1" dirty="0" smtClean="0">
                <a:ea typeface="ＭＳ Ｐゴシック" charset="-128"/>
              </a:rPr>
              <a:t>Exhaustion</a:t>
            </a:r>
            <a:r>
              <a:rPr lang="en-US" dirty="0" smtClean="0">
                <a:ea typeface="ＭＳ Ｐゴシック" charset="-128"/>
              </a:rPr>
              <a:t>: Body and psyche</a:t>
            </a:r>
          </a:p>
          <a:p>
            <a:pPr eaLnBrk="1" hangingPunct="1">
              <a:lnSpc>
                <a:spcPct val="90000"/>
              </a:lnSpc>
            </a:pPr>
            <a:endParaRPr lang="en-US" dirty="0" smtClean="0">
              <a:ea typeface="ＭＳ Ｐゴシック" charset="-128"/>
            </a:endParaRPr>
          </a:p>
          <a:p>
            <a:pPr eaLnBrk="1" hangingPunct="1">
              <a:lnSpc>
                <a:spcPct val="90000"/>
              </a:lnSpc>
              <a:buFont typeface="Wingdings" charset="2"/>
              <a:buNone/>
            </a:pPr>
            <a:endParaRPr lang="en-US" dirty="0" smtClean="0">
              <a:ea typeface="ＭＳ Ｐゴシック" charset="-128"/>
            </a:endParaRPr>
          </a:p>
          <a:p>
            <a:pPr eaLnBrk="1" hangingPunct="1">
              <a:lnSpc>
                <a:spcPct val="90000"/>
              </a:lnSpc>
            </a:pPr>
            <a:endParaRPr lang="en-US" dirty="0" smtClean="0">
              <a:ea typeface="ＭＳ Ｐゴシック" charset="-128"/>
            </a:endParaRPr>
          </a:p>
          <a:p>
            <a:pPr eaLnBrk="1" hangingPunct="1">
              <a:lnSpc>
                <a:spcPct val="90000"/>
              </a:lnSpc>
              <a:buFont typeface="Wingdings" charset="2"/>
              <a:buNone/>
            </a:pPr>
            <a:endParaRPr lang="nl-NL" dirty="0" smtClean="0">
              <a:ea typeface="ＭＳ Ｐゴシック" charset="-128"/>
            </a:endParaRPr>
          </a:p>
        </p:txBody>
      </p:sp>
      <p:pic>
        <p:nvPicPr>
          <p:cNvPr id="10244" name="Picture 7" descr="ramp"/>
          <p:cNvPicPr>
            <a:picLocks noChangeAspect="1" noChangeArrowheads="1"/>
          </p:cNvPicPr>
          <p:nvPr/>
        </p:nvPicPr>
        <p:blipFill>
          <a:blip r:embed="rId2"/>
          <a:srcRect/>
          <a:stretch>
            <a:fillRect/>
          </a:stretch>
        </p:blipFill>
        <p:spPr bwMode="auto">
          <a:xfrm>
            <a:off x="6012160" y="3645024"/>
            <a:ext cx="2667000"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304800"/>
            <a:ext cx="8153400" cy="990600"/>
          </a:xfrm>
        </p:spPr>
        <p:txBody>
          <a:bodyPr>
            <a:normAutofit fontScale="90000"/>
          </a:bodyPr>
          <a:lstStyle/>
          <a:p>
            <a:pPr eaLnBrk="1" hangingPunct="1"/>
            <a:r>
              <a:rPr lang="en-US" dirty="0" smtClean="0"/>
              <a:t>Improving sense-making capacity</a:t>
            </a:r>
          </a:p>
        </p:txBody>
      </p:sp>
      <p:sp>
        <p:nvSpPr>
          <p:cNvPr id="3" name="Content Placeholder 2"/>
          <p:cNvSpPr>
            <a:spLocks noGrp="1"/>
          </p:cNvSpPr>
          <p:nvPr>
            <p:ph sz="quarter" idx="1"/>
          </p:nvPr>
        </p:nvSpPr>
        <p:spPr>
          <a:xfrm>
            <a:off x="612775" y="1600200"/>
            <a:ext cx="8153400" cy="4495800"/>
          </a:xfrm>
        </p:spPr>
        <p:txBody>
          <a:bodyPr>
            <a:normAutofit fontScale="85000" lnSpcReduction="20000"/>
          </a:bodyPr>
          <a:lstStyle/>
          <a:p>
            <a:pPr eaLnBrk="1" hangingPunct="1">
              <a:buNone/>
            </a:pPr>
            <a:endParaRPr lang="en-US" dirty="0" smtClean="0"/>
          </a:p>
          <a:p>
            <a:pPr eaLnBrk="1" hangingPunct="1"/>
            <a:r>
              <a:rPr lang="en-US" i="1" dirty="0" smtClean="0"/>
              <a:t>Harness wisdom of the crowd</a:t>
            </a:r>
            <a:r>
              <a:rPr lang="en-US" dirty="0" smtClean="0"/>
              <a:t>: maintain diverse, redundant, multi-level networks of expertise, including community-based expertise</a:t>
            </a:r>
          </a:p>
          <a:p>
            <a:pPr eaLnBrk="1" hangingPunct="1"/>
            <a:endParaRPr lang="en-AU" dirty="0" smtClean="0"/>
          </a:p>
          <a:p>
            <a:pPr eaLnBrk="1" hangingPunct="1"/>
            <a:r>
              <a:rPr lang="en-US" i="1" dirty="0" smtClean="0"/>
              <a:t>Protect the long-term, dynamic view</a:t>
            </a:r>
            <a:r>
              <a:rPr lang="en-US" dirty="0" smtClean="0"/>
              <a:t>: Complement state-of-art C3I systems with dedicated capacity for strategic analysis amidst maelstrom of emergency response</a:t>
            </a:r>
          </a:p>
          <a:p>
            <a:pPr eaLnBrk="1" hangingPunct="1">
              <a:buNone/>
            </a:pPr>
            <a:r>
              <a:rPr lang="en-US" dirty="0" smtClean="0"/>
              <a:t>  </a:t>
            </a:r>
          </a:p>
          <a:p>
            <a:pPr eaLnBrk="1" hangingPunct="1"/>
            <a:r>
              <a:rPr lang="en-US" i="1" dirty="0" smtClean="0"/>
              <a:t>Prevent tunnel vision</a:t>
            </a:r>
            <a:r>
              <a:rPr lang="en-US" dirty="0" smtClean="0"/>
              <a:t>: </a:t>
            </a:r>
            <a:r>
              <a:rPr lang="en-US" dirty="0" err="1" smtClean="0"/>
              <a:t>Institutionalise</a:t>
            </a:r>
            <a:r>
              <a:rPr lang="en-US" dirty="0" smtClean="0"/>
              <a:t> critical scrutiny of shared assumptions and images about unfolding crisis operations AND (potential) crisis politics</a:t>
            </a:r>
          </a:p>
          <a:p>
            <a:pPr eaLnBrk="1" hangingPunct="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dirty="0" smtClean="0">
                <a:ea typeface="ＭＳ Ｐゴシック" charset="-128"/>
              </a:rPr>
              <a:t>2. Organizing</a:t>
            </a:r>
            <a:endParaRPr lang="nl-NL" dirty="0" smtClean="0">
              <a:ea typeface="ＭＳ Ｐゴシック" charset="-128"/>
            </a:endParaRPr>
          </a:p>
        </p:txBody>
      </p:sp>
      <p:sp>
        <p:nvSpPr>
          <p:cNvPr id="115715" name="Rectangle 3"/>
          <p:cNvSpPr>
            <a:spLocks noGrp="1" noChangeArrowheads="1"/>
          </p:cNvSpPr>
          <p:nvPr>
            <p:ph type="body" idx="1"/>
          </p:nvPr>
        </p:nvSpPr>
        <p:spPr/>
        <p:txBody>
          <a:bodyPr/>
          <a:lstStyle/>
          <a:p>
            <a:pPr eaLnBrk="1" hangingPunct="1">
              <a:buFont typeface="Wingdings" charset="2"/>
              <a:buNone/>
            </a:pPr>
            <a:r>
              <a:rPr lang="en-US" sz="3600" dirty="0" smtClean="0">
                <a:ea typeface="ＭＳ Ｐゴシック" charset="-128"/>
              </a:rPr>
              <a:t>“United we stand, divided we fall…”</a:t>
            </a:r>
            <a:endParaRPr lang="nl-NL" sz="3600" dirty="0" smtClean="0">
              <a:ea typeface="ＭＳ Ｐゴシック" charset="-128"/>
            </a:endParaRPr>
          </a:p>
        </p:txBody>
      </p:sp>
      <p:pic>
        <p:nvPicPr>
          <p:cNvPr id="4" name="Picture 9" descr="Photos: U.S. President George W. Bush and Louisiana Governor Kathleen Blanco"/>
          <p:cNvPicPr>
            <a:picLocks noChangeAspect="1" noChangeArrowheads="1"/>
          </p:cNvPicPr>
          <p:nvPr/>
        </p:nvPicPr>
        <p:blipFill>
          <a:blip r:embed="rId2"/>
          <a:srcRect/>
          <a:stretch>
            <a:fillRect/>
          </a:stretch>
        </p:blipFill>
        <p:spPr bwMode="auto">
          <a:xfrm>
            <a:off x="2483768" y="2996952"/>
            <a:ext cx="4896544" cy="3496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Organizing: dilemmas</a:t>
            </a:r>
            <a:endParaRPr lang="en-AU" dirty="0"/>
          </a:p>
        </p:txBody>
      </p:sp>
      <p:sp>
        <p:nvSpPr>
          <p:cNvPr id="5" name="Content Placeholder 4"/>
          <p:cNvSpPr>
            <a:spLocks noGrp="1"/>
          </p:cNvSpPr>
          <p:nvPr>
            <p:ph idx="1"/>
          </p:nvPr>
        </p:nvSpPr>
        <p:spPr/>
        <p:txBody>
          <a:bodyPr>
            <a:normAutofit fontScale="92500" lnSpcReduction="20000"/>
          </a:bodyPr>
          <a:lstStyle/>
          <a:p>
            <a:r>
              <a:rPr lang="en-AU" dirty="0" smtClean="0"/>
              <a:t>PLAN  </a:t>
            </a:r>
            <a:r>
              <a:rPr lang="en-AU" dirty="0" err="1" smtClean="0"/>
              <a:t>vs</a:t>
            </a:r>
            <a:r>
              <a:rPr lang="en-AU" dirty="0" smtClean="0"/>
              <a:t> IMPROVISATION</a:t>
            </a:r>
          </a:p>
          <a:p>
            <a:endParaRPr lang="en-AU" dirty="0" smtClean="0"/>
          </a:p>
          <a:p>
            <a:r>
              <a:rPr lang="en-AU" dirty="0" smtClean="0"/>
              <a:t>CENTRALIZED </a:t>
            </a:r>
            <a:r>
              <a:rPr lang="en-AU" dirty="0" err="1" smtClean="0"/>
              <a:t>vs</a:t>
            </a:r>
            <a:r>
              <a:rPr lang="en-AU" dirty="0" smtClean="0"/>
              <a:t> </a:t>
            </a:r>
            <a:r>
              <a:rPr lang="en-AU" dirty="0" smtClean="0"/>
              <a:t>DECENTRALISED</a:t>
            </a:r>
          </a:p>
          <a:p>
            <a:endParaRPr lang="en-AU" dirty="0" smtClean="0"/>
          </a:p>
          <a:p>
            <a:r>
              <a:rPr lang="en-AU" dirty="0" smtClean="0"/>
              <a:t>TYPE 1 </a:t>
            </a:r>
            <a:r>
              <a:rPr lang="en-AU" dirty="0" err="1" smtClean="0"/>
              <a:t>ORG’s</a:t>
            </a:r>
            <a:r>
              <a:rPr lang="en-AU" dirty="0" smtClean="0"/>
              <a:t> </a:t>
            </a:r>
            <a:r>
              <a:rPr lang="en-AU" dirty="0" err="1" smtClean="0"/>
              <a:t>vs</a:t>
            </a:r>
            <a:r>
              <a:rPr lang="en-AU" dirty="0" smtClean="0"/>
              <a:t> THE </a:t>
            </a:r>
            <a:r>
              <a:rPr lang="en-AU" dirty="0" err="1" smtClean="0"/>
              <a:t>RESt</a:t>
            </a:r>
            <a:endParaRPr lang="en-AU" dirty="0" smtClean="0"/>
          </a:p>
          <a:p>
            <a:endParaRPr lang="en-AU" dirty="0" smtClean="0"/>
          </a:p>
          <a:p>
            <a:r>
              <a:rPr lang="en-AU" dirty="0" smtClean="0"/>
              <a:t>DISASTER(S) </a:t>
            </a:r>
            <a:r>
              <a:rPr lang="en-AU" dirty="0" err="1" smtClean="0"/>
              <a:t>vs</a:t>
            </a:r>
            <a:r>
              <a:rPr lang="en-AU" dirty="0" smtClean="0"/>
              <a:t> ‘ALL HAZARDS’</a:t>
            </a:r>
          </a:p>
          <a:p>
            <a:endParaRPr lang="en-AU" dirty="0" smtClean="0"/>
          </a:p>
          <a:p>
            <a:r>
              <a:rPr lang="en-AU" dirty="0" smtClean="0"/>
              <a:t>STATE-CENTRIC  </a:t>
            </a:r>
            <a:r>
              <a:rPr lang="en-AU" dirty="0" err="1" smtClean="0"/>
              <a:t>vs</a:t>
            </a:r>
            <a:r>
              <a:rPr lang="en-AU" dirty="0" smtClean="0"/>
              <a:t> HOLISTIC</a:t>
            </a:r>
          </a:p>
          <a:p>
            <a:endParaRPr lang="en-AU" dirty="0" smtClean="0"/>
          </a:p>
          <a:p>
            <a:r>
              <a:rPr lang="en-AU" dirty="0" smtClean="0"/>
              <a:t>RESPONSE </a:t>
            </a:r>
            <a:r>
              <a:rPr lang="en-AU" dirty="0" err="1" smtClean="0"/>
              <a:t>vs</a:t>
            </a:r>
            <a:r>
              <a:rPr lang="en-AU" dirty="0" smtClean="0"/>
              <a:t> ‘RECOVERY’</a:t>
            </a:r>
          </a:p>
          <a:p>
            <a:endParaRPr lang="en-AU" dirty="0" smtClean="0"/>
          </a:p>
          <a:p>
            <a:endParaRPr lang="en-AU" dirty="0" smtClean="0"/>
          </a:p>
          <a:p>
            <a:endParaRPr lang="en-AU" dirty="0"/>
          </a:p>
        </p:txBody>
      </p:sp>
      <p:pic>
        <p:nvPicPr>
          <p:cNvPr id="6" name="Picture 5" descr="heysel03018"/>
          <p:cNvPicPr>
            <a:picLocks noChangeAspect="1" noChangeArrowheads="1"/>
          </p:cNvPicPr>
          <p:nvPr/>
        </p:nvPicPr>
        <p:blipFill>
          <a:blip r:embed="rId2"/>
          <a:srcRect/>
          <a:stretch>
            <a:fillRect/>
          </a:stretch>
        </p:blipFill>
        <p:spPr bwMode="auto">
          <a:xfrm>
            <a:off x="6156176" y="836712"/>
            <a:ext cx="2857500" cy="1952625"/>
          </a:xfrm>
          <a:prstGeom prst="rect">
            <a:avLst/>
          </a:prstGeom>
          <a:noFill/>
          <a:ln w="9525">
            <a:noFill/>
            <a:miter lim="800000"/>
            <a:headEnd/>
            <a:tailEnd/>
          </a:ln>
        </p:spPr>
      </p:pic>
      <p:pic>
        <p:nvPicPr>
          <p:cNvPr id="66562" name="Picture 2" descr="Prime Minister Julia Gillard speaks with Queensland Premier Anna Bligh at a media conference in the suburb of Kendron on January 12, 2011 in Brisbane, Australia. Twelve people so far have been confirmed dead in towns in the Lockyer Valley and many more are reported missing after devastating floods inundated the region. Evacuations are underway in several towns and suburbs in and around Brisbane with residents and emergency services fearing the worst floods in over 35 years."/>
          <p:cNvPicPr>
            <a:picLocks noChangeAspect="1" noChangeArrowheads="1"/>
          </p:cNvPicPr>
          <p:nvPr/>
        </p:nvPicPr>
        <p:blipFill>
          <a:blip r:embed="rId3"/>
          <a:srcRect/>
          <a:stretch>
            <a:fillRect/>
          </a:stretch>
        </p:blipFill>
        <p:spPr bwMode="auto">
          <a:xfrm>
            <a:off x="6510485" y="3352800"/>
            <a:ext cx="2633515" cy="17556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pPr eaLnBrk="1" hangingPunct="1"/>
            <a:r>
              <a:rPr lang="en-US" sz="4000" dirty="0" smtClean="0">
                <a:ea typeface="ＭＳ Ｐゴシック" charset="-128"/>
              </a:rPr>
              <a:t>Organizing:</a:t>
            </a:r>
            <a:br>
              <a:rPr lang="en-US" sz="4000" dirty="0" smtClean="0">
                <a:ea typeface="ＭＳ Ｐゴシック" charset="-128"/>
              </a:rPr>
            </a:br>
            <a:r>
              <a:rPr lang="en-US" sz="4000" dirty="0" smtClean="0">
                <a:ea typeface="ＭＳ Ｐゴシック" charset="-128"/>
              </a:rPr>
              <a:t>traps to avoid</a:t>
            </a:r>
            <a:endParaRPr lang="en-AU" sz="4000" dirty="0" smtClean="0">
              <a:ea typeface="ＭＳ Ｐゴシック" charset="-128"/>
            </a:endParaRPr>
          </a:p>
        </p:txBody>
      </p:sp>
      <p:sp>
        <p:nvSpPr>
          <p:cNvPr id="117763" name="Rectangle 3"/>
          <p:cNvSpPr>
            <a:spLocks noGrp="1" noChangeArrowheads="1"/>
          </p:cNvSpPr>
          <p:nvPr>
            <p:ph idx="1"/>
          </p:nvPr>
        </p:nvSpPr>
        <p:spPr/>
        <p:txBody>
          <a:bodyPr>
            <a:normAutofit/>
          </a:bodyPr>
          <a:lstStyle/>
          <a:p>
            <a:pPr lvl="1" eaLnBrk="1" hangingPunct="1">
              <a:lnSpc>
                <a:spcPct val="90000"/>
              </a:lnSpc>
              <a:buFontTx/>
              <a:buNone/>
            </a:pPr>
            <a:endParaRPr lang="en-US" dirty="0" smtClean="0">
              <a:ea typeface="ＭＳ Ｐゴシック" charset="-128"/>
            </a:endParaRPr>
          </a:p>
          <a:p>
            <a:pPr lvl="1" eaLnBrk="1" hangingPunct="1">
              <a:lnSpc>
                <a:spcPct val="90000"/>
              </a:lnSpc>
              <a:buFontTx/>
              <a:buNone/>
            </a:pPr>
            <a:r>
              <a:rPr lang="en-US" dirty="0" smtClean="0">
                <a:ea typeface="ＭＳ Ｐゴシック" charset="-128"/>
              </a:rPr>
              <a:t>Central micro-management of local response tactics/operations</a:t>
            </a:r>
          </a:p>
          <a:p>
            <a:pPr lvl="1" eaLnBrk="1" hangingPunct="1">
              <a:lnSpc>
                <a:spcPct val="90000"/>
              </a:lnSpc>
              <a:buFontTx/>
              <a:buNone/>
            </a:pPr>
            <a:endParaRPr lang="en-US" dirty="0" smtClean="0">
              <a:ea typeface="ＭＳ Ｐゴシック" charset="-128"/>
            </a:endParaRPr>
          </a:p>
          <a:p>
            <a:pPr lvl="1" eaLnBrk="1" hangingPunct="1">
              <a:lnSpc>
                <a:spcPct val="90000"/>
              </a:lnSpc>
              <a:buFontTx/>
              <a:buNone/>
            </a:pPr>
            <a:r>
              <a:rPr lang="en-US" dirty="0" smtClean="0">
                <a:ea typeface="ＭＳ Ｐゴシック" charset="-128"/>
              </a:rPr>
              <a:t>Coordination between ‘strangers’ </a:t>
            </a:r>
          </a:p>
          <a:p>
            <a:pPr lvl="1" eaLnBrk="1" hangingPunct="1">
              <a:lnSpc>
                <a:spcPct val="90000"/>
              </a:lnSpc>
              <a:buFontTx/>
              <a:buNone/>
            </a:pPr>
            <a:endParaRPr lang="en-US" dirty="0" smtClean="0">
              <a:ea typeface="ＭＳ Ｐゴシック" charset="-128"/>
            </a:endParaRPr>
          </a:p>
          <a:p>
            <a:pPr lvl="1" eaLnBrk="1" hangingPunct="1">
              <a:lnSpc>
                <a:spcPct val="90000"/>
              </a:lnSpc>
              <a:buFontTx/>
              <a:buNone/>
            </a:pPr>
            <a:r>
              <a:rPr lang="en-US" dirty="0" smtClean="0">
                <a:ea typeface="ＭＳ Ｐゴシック" charset="-128"/>
              </a:rPr>
              <a:t>Tolerating turf wars</a:t>
            </a:r>
          </a:p>
          <a:p>
            <a:pPr lvl="1" eaLnBrk="1" hangingPunct="1">
              <a:lnSpc>
                <a:spcPct val="90000"/>
              </a:lnSpc>
              <a:buFontTx/>
              <a:buNone/>
            </a:pPr>
            <a:endParaRPr lang="en-US" dirty="0" smtClean="0">
              <a:ea typeface="ＭＳ Ｐゴシック" charset="-128"/>
            </a:endParaRPr>
          </a:p>
          <a:p>
            <a:pPr lvl="1" eaLnBrk="1" hangingPunct="1">
              <a:lnSpc>
                <a:spcPct val="90000"/>
              </a:lnSpc>
              <a:buFontTx/>
              <a:buNone/>
            </a:pPr>
            <a:r>
              <a:rPr lang="en-US" dirty="0" smtClean="0">
                <a:ea typeface="ＭＳ Ｐゴシック" charset="-128"/>
              </a:rPr>
              <a:t>Misconceiving and ‘</a:t>
            </a:r>
            <a:r>
              <a:rPr lang="en-US" dirty="0" err="1" smtClean="0">
                <a:ea typeface="ＭＳ Ｐゴシック" charset="-128"/>
              </a:rPr>
              <a:t>misunderestimating</a:t>
            </a:r>
            <a:r>
              <a:rPr lang="en-US" dirty="0" smtClean="0">
                <a:ea typeface="ＭＳ Ｐゴシック" charset="-128"/>
              </a:rPr>
              <a:t>’ recovery, accountability &amp; learning challenges</a:t>
            </a:r>
          </a:p>
          <a:p>
            <a:pPr lvl="1" eaLnBrk="1" hangingPunct="1">
              <a:lnSpc>
                <a:spcPct val="90000"/>
              </a:lnSpc>
              <a:buFontTx/>
              <a:buNone/>
            </a:pPr>
            <a:endParaRPr lang="en-US" dirty="0" smtClean="0">
              <a:ea typeface="ＭＳ Ｐゴシック" charset="-128"/>
            </a:endParaRPr>
          </a:p>
          <a:p>
            <a:pPr lvl="1" eaLnBrk="1" hangingPunct="1">
              <a:lnSpc>
                <a:spcPct val="90000"/>
              </a:lnSpc>
              <a:buFontTx/>
              <a:buNone/>
            </a:pPr>
            <a:endParaRPr lang="en-US" dirty="0" smtClean="0">
              <a:ea typeface="ＭＳ Ｐゴシック" charset="-128"/>
            </a:endParaRPr>
          </a:p>
          <a:p>
            <a:pPr lvl="1" eaLnBrk="1" hangingPunct="1">
              <a:lnSpc>
                <a:spcPct val="90000"/>
              </a:lnSpc>
            </a:pPr>
            <a:endParaRPr lang="en-AU" dirty="0" smtClean="0">
              <a:ea typeface="ＭＳ Ｐゴシック"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normAutofit/>
          </a:bodyPr>
          <a:lstStyle/>
          <a:p>
            <a:pPr eaLnBrk="1" hangingPunct="1"/>
            <a:r>
              <a:rPr lang="en-US" dirty="0" smtClean="0"/>
              <a:t>Improving </a:t>
            </a:r>
            <a:r>
              <a:rPr lang="en-US" dirty="0" smtClean="0"/>
              <a:t>organizing </a:t>
            </a:r>
            <a:r>
              <a:rPr lang="en-US" dirty="0" smtClean="0"/>
              <a:t>capacity</a:t>
            </a:r>
          </a:p>
        </p:txBody>
      </p:sp>
      <p:sp>
        <p:nvSpPr>
          <p:cNvPr id="3" name="Content Placeholder 2"/>
          <p:cNvSpPr>
            <a:spLocks noGrp="1"/>
          </p:cNvSpPr>
          <p:nvPr>
            <p:ph sz="quarter" idx="1"/>
          </p:nvPr>
        </p:nvSpPr>
        <p:spPr>
          <a:xfrm>
            <a:off x="609600" y="1447800"/>
            <a:ext cx="8153400" cy="4495800"/>
          </a:xfrm>
        </p:spPr>
        <p:txBody>
          <a:bodyPr>
            <a:normAutofit lnSpcReduction="10000"/>
          </a:bodyPr>
          <a:lstStyle/>
          <a:p>
            <a:pPr eaLnBrk="1" hangingPunct="1">
              <a:buNone/>
            </a:pPr>
            <a:endParaRPr lang="en-US" dirty="0" smtClean="0"/>
          </a:p>
          <a:p>
            <a:r>
              <a:rPr lang="en-US" dirty="0" smtClean="0"/>
              <a:t>Separate (but join up) response from recovery structures</a:t>
            </a:r>
          </a:p>
          <a:p>
            <a:endParaRPr lang="en-US" dirty="0" smtClean="0"/>
          </a:p>
          <a:p>
            <a:pPr eaLnBrk="1" hangingPunct="1"/>
            <a:r>
              <a:rPr lang="en-US" dirty="0" smtClean="0"/>
              <a:t>Build cross-boundary collaborative networks of trust </a:t>
            </a:r>
            <a:r>
              <a:rPr lang="en-US" i="1" dirty="0" smtClean="0"/>
              <a:t>before</a:t>
            </a:r>
            <a:r>
              <a:rPr lang="en-US" dirty="0" smtClean="0"/>
              <a:t> crises hit</a:t>
            </a:r>
            <a:endParaRPr lang="en-AU" dirty="0" smtClean="0"/>
          </a:p>
          <a:p>
            <a:pPr eaLnBrk="1" hangingPunct="1"/>
            <a:endParaRPr lang="en-US" dirty="0" smtClean="0"/>
          </a:p>
          <a:p>
            <a:pPr eaLnBrk="1" hangingPunct="1"/>
            <a:r>
              <a:rPr lang="en-US" dirty="0" smtClean="0"/>
              <a:t>Leverage community self-organization and third sector </a:t>
            </a:r>
            <a:r>
              <a:rPr lang="en-US" dirty="0" smtClean="0"/>
              <a:t>involvement</a:t>
            </a:r>
          </a:p>
          <a:p>
            <a:pPr eaLnBrk="1" hangingPunct="1"/>
            <a:endParaRPr lang="en-US" dirty="0" smtClean="0"/>
          </a:p>
          <a:p>
            <a:pPr eaLnBrk="1" hangingPunct="1">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dirty="0" smtClean="0">
                <a:ea typeface="ＭＳ Ｐゴシック" charset="-128"/>
              </a:rPr>
              <a:t>3. Meaning-making</a:t>
            </a:r>
            <a:endParaRPr lang="nl-NL" dirty="0" smtClean="0">
              <a:ea typeface="ＭＳ Ｐゴシック" charset="-128"/>
            </a:endParaRPr>
          </a:p>
        </p:txBody>
      </p:sp>
      <p:sp>
        <p:nvSpPr>
          <p:cNvPr id="119811" name="Rectangle 3"/>
          <p:cNvSpPr>
            <a:spLocks noGrp="1" noChangeArrowheads="1"/>
          </p:cNvSpPr>
          <p:nvPr>
            <p:ph type="body" idx="1"/>
          </p:nvPr>
        </p:nvSpPr>
        <p:spPr/>
        <p:txBody>
          <a:bodyPr/>
          <a:lstStyle/>
          <a:p>
            <a:pPr eaLnBrk="1" hangingPunct="1">
              <a:buFont typeface="Wingdings" charset="2"/>
              <a:buNone/>
            </a:pPr>
            <a:r>
              <a:rPr lang="en-US" sz="3600" dirty="0" smtClean="0">
                <a:ea typeface="ＭＳ Ｐゴシック" charset="-128"/>
              </a:rPr>
              <a:t>Regulating public distress</a:t>
            </a:r>
            <a:endParaRPr lang="nl-NL" sz="3600" dirty="0" smtClean="0">
              <a:ea typeface="ＭＳ Ｐゴシック" charset="-128"/>
            </a:endParaRPr>
          </a:p>
        </p:txBody>
      </p:sp>
      <p:pic>
        <p:nvPicPr>
          <p:cNvPr id="17413" name="Picture 5" descr="Japan's Prime Minister Naoto Kan speaks during a news conference at his official residence in Tokyo "/>
          <p:cNvPicPr>
            <a:picLocks noChangeAspect="1" noChangeArrowheads="1"/>
          </p:cNvPicPr>
          <p:nvPr/>
        </p:nvPicPr>
        <p:blipFill>
          <a:blip r:embed="rId2"/>
          <a:srcRect/>
          <a:stretch>
            <a:fillRect/>
          </a:stretch>
        </p:blipFill>
        <p:spPr bwMode="auto">
          <a:xfrm>
            <a:off x="1907704" y="2708920"/>
            <a:ext cx="5924600" cy="401095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Meaning making dilemmas</a:t>
            </a:r>
            <a:endParaRPr lang="en-AU" dirty="0"/>
          </a:p>
        </p:txBody>
      </p:sp>
      <p:sp>
        <p:nvSpPr>
          <p:cNvPr id="3" name="Content Placeholder 2"/>
          <p:cNvSpPr>
            <a:spLocks noGrp="1"/>
          </p:cNvSpPr>
          <p:nvPr>
            <p:ph idx="1"/>
          </p:nvPr>
        </p:nvSpPr>
        <p:spPr/>
        <p:txBody>
          <a:bodyPr>
            <a:normAutofit/>
          </a:bodyPr>
          <a:lstStyle/>
          <a:p>
            <a:r>
              <a:rPr lang="en-AU" dirty="0" smtClean="0"/>
              <a:t>CERTAINTY </a:t>
            </a:r>
            <a:r>
              <a:rPr lang="en-AU" dirty="0" err="1" smtClean="0"/>
              <a:t>vs</a:t>
            </a:r>
            <a:r>
              <a:rPr lang="en-AU" dirty="0" smtClean="0"/>
              <a:t> TIMELINESS</a:t>
            </a:r>
          </a:p>
          <a:p>
            <a:pPr>
              <a:buNone/>
            </a:pPr>
            <a:endParaRPr lang="en-AU" dirty="0" smtClean="0"/>
          </a:p>
          <a:p>
            <a:r>
              <a:rPr lang="en-AU" dirty="0" smtClean="0"/>
              <a:t>EMPATHY </a:t>
            </a:r>
            <a:r>
              <a:rPr lang="en-AU" dirty="0" err="1" smtClean="0"/>
              <a:t>vs</a:t>
            </a:r>
            <a:r>
              <a:rPr lang="en-AU" dirty="0" smtClean="0"/>
              <a:t> AUTHORITY</a:t>
            </a:r>
          </a:p>
          <a:p>
            <a:endParaRPr lang="en-AU" dirty="0" smtClean="0"/>
          </a:p>
          <a:p>
            <a:r>
              <a:rPr lang="en-AU" dirty="0" smtClean="0"/>
              <a:t>DISCLOSURE </a:t>
            </a:r>
            <a:r>
              <a:rPr lang="en-AU" dirty="0" err="1" smtClean="0"/>
              <a:t>vs</a:t>
            </a:r>
            <a:r>
              <a:rPr lang="en-AU" dirty="0" smtClean="0"/>
              <a:t> TRANSPARENCY</a:t>
            </a:r>
          </a:p>
          <a:p>
            <a:endParaRPr lang="en-AU" dirty="0" smtClean="0"/>
          </a:p>
          <a:p>
            <a:r>
              <a:rPr lang="en-AU" dirty="0" smtClean="0"/>
              <a:t>DEFENDING </a:t>
            </a:r>
            <a:r>
              <a:rPr lang="en-AU" dirty="0" err="1" smtClean="0"/>
              <a:t>vs</a:t>
            </a:r>
            <a:r>
              <a:rPr lang="en-AU" dirty="0" smtClean="0"/>
              <a:t> ACKNOWLEDGING</a:t>
            </a:r>
          </a:p>
          <a:p>
            <a:endParaRPr lang="en-AU" dirty="0" smtClean="0"/>
          </a:p>
          <a:p>
            <a:r>
              <a:rPr lang="en-AU" dirty="0" smtClean="0"/>
              <a:t>PROMISE </a:t>
            </a:r>
            <a:r>
              <a:rPr lang="en-AU" dirty="0" err="1" smtClean="0"/>
              <a:t>vs</a:t>
            </a:r>
            <a:r>
              <a:rPr lang="en-AU" dirty="0" smtClean="0"/>
              <a:t> PRUDENCE  </a:t>
            </a:r>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making in practice</a:t>
            </a:r>
            <a:endParaRPr lang="en-US" dirty="0"/>
          </a:p>
        </p:txBody>
      </p:sp>
      <p:sp>
        <p:nvSpPr>
          <p:cNvPr id="3" name="Content Placeholder 2"/>
          <p:cNvSpPr>
            <a:spLocks noGrp="1"/>
          </p:cNvSpPr>
          <p:nvPr>
            <p:ph idx="1"/>
          </p:nvPr>
        </p:nvSpPr>
        <p:spPr/>
        <p:txBody>
          <a:bodyPr/>
          <a:lstStyle/>
          <a:p>
            <a:r>
              <a:rPr lang="en-US" dirty="0" smtClean="0"/>
              <a:t>Premier Anna Bligh (</a:t>
            </a:r>
            <a:r>
              <a:rPr lang="en-US" dirty="0" err="1" smtClean="0"/>
              <a:t>Qld</a:t>
            </a:r>
            <a:r>
              <a:rPr lang="en-US" dirty="0" smtClean="0"/>
              <a:t> floods):</a:t>
            </a:r>
          </a:p>
          <a:p>
            <a:endParaRPr lang="en-US" dirty="0" smtClean="0"/>
          </a:p>
          <a:p>
            <a:pPr>
              <a:buNone/>
            </a:pPr>
            <a:r>
              <a:rPr lang="en-US" dirty="0" smtClean="0">
                <a:hlinkClick r:id="rId2"/>
              </a:rPr>
              <a:t>http://www.youtube.com/watch?v=nfPXmEtyKrA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making in practice</a:t>
            </a:r>
            <a:endParaRPr lang="en-US" dirty="0"/>
          </a:p>
        </p:txBody>
      </p:sp>
      <p:sp>
        <p:nvSpPr>
          <p:cNvPr id="3" name="Content Placeholder 2"/>
          <p:cNvSpPr>
            <a:spLocks noGrp="1"/>
          </p:cNvSpPr>
          <p:nvPr>
            <p:ph idx="1"/>
          </p:nvPr>
        </p:nvSpPr>
        <p:spPr/>
        <p:txBody>
          <a:bodyPr/>
          <a:lstStyle/>
          <a:p>
            <a:pPr>
              <a:buNone/>
            </a:pPr>
            <a:r>
              <a:rPr lang="en-US" dirty="0" smtClean="0"/>
              <a:t>Ronald Reagan, Challenger</a:t>
            </a:r>
          </a:p>
          <a:p>
            <a:pPr>
              <a:buNone/>
            </a:pPr>
            <a:endParaRPr lang="en-US" dirty="0" smtClean="0"/>
          </a:p>
          <a:p>
            <a:pPr>
              <a:buNone/>
            </a:pPr>
            <a:r>
              <a:rPr lang="en-US" dirty="0" smtClean="0">
                <a:hlinkClick r:id="rId2"/>
              </a:rPr>
              <a:t>http://www.youtube.com/watch?v=gEjXjfxoNXM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r>
              <a:rPr lang="nl-NL" sz="4000" dirty="0" err="1" smtClean="0">
                <a:ea typeface="ＭＳ Ｐゴシック" charset="-128"/>
              </a:rPr>
              <a:t>Problem</a:t>
            </a:r>
            <a:r>
              <a:rPr lang="nl-NL" sz="4000" dirty="0" smtClean="0">
                <a:ea typeface="ＭＳ Ｐゴシック" charset="-128"/>
              </a:rPr>
              <a:t> 1:</a:t>
            </a:r>
            <a:br>
              <a:rPr lang="nl-NL" sz="4000" dirty="0" smtClean="0">
                <a:ea typeface="ＭＳ Ｐゴシック" charset="-128"/>
              </a:rPr>
            </a:br>
            <a:r>
              <a:rPr lang="nl-NL" sz="4000" dirty="0" smtClean="0">
                <a:ea typeface="ＭＳ Ｐゴシック" charset="-128"/>
              </a:rPr>
              <a:t>Crises are </a:t>
            </a:r>
            <a:r>
              <a:rPr lang="nl-NL" sz="4000" dirty="0" err="1" smtClean="0">
                <a:ea typeface="ＭＳ Ｐゴシック" charset="-128"/>
              </a:rPr>
              <a:t>not</a:t>
            </a:r>
            <a:r>
              <a:rPr lang="nl-NL" sz="4000" dirty="0" smtClean="0">
                <a:ea typeface="ＭＳ Ｐゴシック" charset="-128"/>
              </a:rPr>
              <a:t> ‘</a:t>
            </a:r>
            <a:r>
              <a:rPr lang="nl-NL" sz="4000" dirty="0" err="1" smtClean="0">
                <a:ea typeface="ＭＳ Ｐゴシック" charset="-128"/>
              </a:rPr>
              <a:t>incidents</a:t>
            </a:r>
            <a:r>
              <a:rPr lang="nl-NL" sz="4000" dirty="0" smtClean="0">
                <a:ea typeface="ＭＳ Ｐゴシック" charset="-128"/>
              </a:rPr>
              <a:t>’ but ‘processes’</a:t>
            </a:r>
          </a:p>
        </p:txBody>
      </p:sp>
      <p:sp>
        <p:nvSpPr>
          <p:cNvPr id="79875" name="Rectangle 3"/>
          <p:cNvSpPr>
            <a:spLocks noGrp="1" noChangeArrowheads="1"/>
          </p:cNvSpPr>
          <p:nvPr>
            <p:ph idx="1"/>
          </p:nvPr>
        </p:nvSpPr>
        <p:spPr>
          <a:xfrm>
            <a:off x="457200" y="1775191"/>
            <a:ext cx="8229600" cy="4966177"/>
          </a:xfrm>
        </p:spPr>
        <p:txBody>
          <a:bodyPr>
            <a:normAutofit/>
          </a:bodyPr>
          <a:lstStyle/>
          <a:p>
            <a:pPr eaLnBrk="1" hangingPunct="1">
              <a:lnSpc>
                <a:spcPct val="80000"/>
              </a:lnSpc>
            </a:pPr>
            <a:r>
              <a:rPr lang="en-US" sz="2400" dirty="0" smtClean="0">
                <a:ea typeface="ＭＳ Ｐゴシック" charset="-128"/>
              </a:rPr>
              <a:t>Pre-disturbance stage: </a:t>
            </a:r>
          </a:p>
          <a:p>
            <a:pPr lvl="1" eaLnBrk="1" hangingPunct="1">
              <a:lnSpc>
                <a:spcPct val="80000"/>
              </a:lnSpc>
            </a:pPr>
            <a:r>
              <a:rPr lang="en-US" sz="2000" dirty="0" smtClean="0">
                <a:ea typeface="ＭＳ Ｐゴシック" charset="-128"/>
              </a:rPr>
              <a:t>Prevention</a:t>
            </a:r>
          </a:p>
          <a:p>
            <a:pPr lvl="1">
              <a:lnSpc>
                <a:spcPct val="80000"/>
              </a:lnSpc>
            </a:pPr>
            <a:r>
              <a:rPr lang="en-US" sz="2000" dirty="0" smtClean="0">
                <a:ea typeface="ＭＳ Ｐゴシック" charset="-128"/>
              </a:rPr>
              <a:t>Preparedness       </a:t>
            </a:r>
          </a:p>
          <a:p>
            <a:pPr lvl="1" eaLnBrk="1" hangingPunct="1">
              <a:lnSpc>
                <a:spcPct val="80000"/>
              </a:lnSpc>
            </a:pPr>
            <a:r>
              <a:rPr lang="en-US" sz="2000" dirty="0" smtClean="0">
                <a:ea typeface="ＭＳ Ｐゴシック" charset="-128"/>
              </a:rPr>
              <a:t>Incubation</a:t>
            </a:r>
          </a:p>
          <a:p>
            <a:pPr lvl="1" eaLnBrk="1" hangingPunct="1">
              <a:lnSpc>
                <a:spcPct val="80000"/>
              </a:lnSpc>
            </a:pPr>
            <a:endParaRPr lang="en-US" sz="2000" dirty="0" smtClean="0">
              <a:ea typeface="ＭＳ Ｐゴシック" charset="-128"/>
            </a:endParaRPr>
          </a:p>
          <a:p>
            <a:pPr eaLnBrk="1" hangingPunct="1">
              <a:lnSpc>
                <a:spcPct val="80000"/>
              </a:lnSpc>
            </a:pPr>
            <a:r>
              <a:rPr lang="en-US" sz="2400" dirty="0" smtClean="0">
                <a:ea typeface="ＭＳ Ｐゴシック" charset="-128"/>
              </a:rPr>
              <a:t>Disturbance stage:</a:t>
            </a:r>
          </a:p>
          <a:p>
            <a:pPr lvl="1" eaLnBrk="1" hangingPunct="1">
              <a:lnSpc>
                <a:spcPct val="80000"/>
              </a:lnSpc>
            </a:pPr>
            <a:r>
              <a:rPr lang="en-US" sz="2000" dirty="0" smtClean="0">
                <a:ea typeface="ＭＳ Ｐゴシック" charset="-128"/>
              </a:rPr>
              <a:t>Trigger/escalation</a:t>
            </a:r>
          </a:p>
          <a:p>
            <a:pPr lvl="1" eaLnBrk="1" hangingPunct="1">
              <a:lnSpc>
                <a:spcPct val="80000"/>
              </a:lnSpc>
            </a:pPr>
            <a:r>
              <a:rPr lang="en-US" sz="2000" dirty="0" smtClean="0">
                <a:ea typeface="ＭＳ Ｐゴシック" charset="-128"/>
              </a:rPr>
              <a:t>Arousal</a:t>
            </a:r>
          </a:p>
          <a:p>
            <a:pPr lvl="1" eaLnBrk="1" hangingPunct="1">
              <a:lnSpc>
                <a:spcPct val="80000"/>
              </a:lnSpc>
            </a:pPr>
            <a:r>
              <a:rPr lang="en-US" sz="2000" dirty="0" err="1" smtClean="0">
                <a:ea typeface="ＭＳ Ｐゴシック" charset="-128"/>
              </a:rPr>
              <a:t>Mobilisation</a:t>
            </a:r>
            <a:r>
              <a:rPr lang="en-US" sz="2000" dirty="0" smtClean="0">
                <a:ea typeface="ＭＳ Ｐゴシック" charset="-128"/>
              </a:rPr>
              <a:t>/response</a:t>
            </a:r>
          </a:p>
          <a:p>
            <a:pPr lvl="1" eaLnBrk="1" hangingPunct="1">
              <a:lnSpc>
                <a:spcPct val="80000"/>
              </a:lnSpc>
            </a:pPr>
            <a:endParaRPr lang="en-US" sz="2000" dirty="0" smtClean="0">
              <a:ea typeface="ＭＳ Ｐゴシック" charset="-128"/>
            </a:endParaRPr>
          </a:p>
          <a:p>
            <a:pPr eaLnBrk="1" hangingPunct="1">
              <a:lnSpc>
                <a:spcPct val="80000"/>
              </a:lnSpc>
            </a:pPr>
            <a:r>
              <a:rPr lang="en-US" sz="2400" dirty="0" smtClean="0">
                <a:ea typeface="ＭＳ Ｐゴシック" charset="-128"/>
              </a:rPr>
              <a:t>Post-disturbance stage:</a:t>
            </a:r>
            <a:r>
              <a:rPr lang="en-US" sz="2000" dirty="0" smtClean="0">
                <a:ea typeface="ＭＳ Ｐゴシック" charset="-128"/>
              </a:rPr>
              <a:t> </a:t>
            </a:r>
          </a:p>
          <a:p>
            <a:pPr lvl="1">
              <a:lnSpc>
                <a:spcPct val="80000"/>
              </a:lnSpc>
            </a:pPr>
            <a:r>
              <a:rPr lang="en-US" sz="2000" dirty="0" smtClean="0">
                <a:ea typeface="ＭＳ Ｐゴシック" charset="-128"/>
              </a:rPr>
              <a:t>Investigation -&gt; ‘learning’</a:t>
            </a:r>
          </a:p>
          <a:p>
            <a:pPr lvl="1" eaLnBrk="1" hangingPunct="1">
              <a:lnSpc>
                <a:spcPct val="80000"/>
              </a:lnSpc>
            </a:pPr>
            <a:r>
              <a:rPr lang="en-US" sz="2000" dirty="0" smtClean="0">
                <a:ea typeface="ＭＳ Ｐゴシック" charset="-128"/>
              </a:rPr>
              <a:t>Adaptation (‘recovery’)</a:t>
            </a:r>
          </a:p>
          <a:p>
            <a:pPr lvl="1" eaLnBrk="1" hangingPunct="1">
              <a:lnSpc>
                <a:spcPct val="80000"/>
              </a:lnSpc>
            </a:pPr>
            <a:r>
              <a:rPr lang="en-US" sz="2000" dirty="0" smtClean="0">
                <a:ea typeface="ＭＳ Ｐゴシック" charset="-128"/>
              </a:rPr>
              <a:t>Memory</a:t>
            </a:r>
          </a:p>
          <a:p>
            <a:pPr eaLnBrk="1" hangingPunct="1">
              <a:lnSpc>
                <a:spcPct val="80000"/>
              </a:lnSpc>
            </a:pPr>
            <a:endParaRPr lang="nl-NL" sz="2400" dirty="0" smtClean="0">
              <a:ea typeface="ＭＳ Ｐゴシック" charset="-128"/>
            </a:endParaRPr>
          </a:p>
        </p:txBody>
      </p:sp>
      <p:pic>
        <p:nvPicPr>
          <p:cNvPr id="5125" name="Picture 5" descr="http://autumnleeonline.files.wordpress.com/2011/04/world-trade-center-before.jpg"/>
          <p:cNvPicPr>
            <a:picLocks noChangeAspect="1" noChangeArrowheads="1"/>
          </p:cNvPicPr>
          <p:nvPr/>
        </p:nvPicPr>
        <p:blipFill>
          <a:blip r:embed="rId2"/>
          <a:srcRect/>
          <a:stretch>
            <a:fillRect/>
          </a:stretch>
        </p:blipFill>
        <p:spPr bwMode="auto">
          <a:xfrm>
            <a:off x="3810000" y="1524000"/>
            <a:ext cx="1918031" cy="1438523"/>
          </a:xfrm>
          <a:prstGeom prst="rect">
            <a:avLst/>
          </a:prstGeom>
          <a:noFill/>
        </p:spPr>
      </p:pic>
      <p:pic>
        <p:nvPicPr>
          <p:cNvPr id="5127" name="Picture 7" descr="http://gnews.com/wp-content/uploads/2010/02/new-9-11-photos-bring-fresh-perspective-to-tragedy-4.jpg"/>
          <p:cNvPicPr>
            <a:picLocks noChangeAspect="1" noChangeArrowheads="1"/>
          </p:cNvPicPr>
          <p:nvPr/>
        </p:nvPicPr>
        <p:blipFill>
          <a:blip r:embed="rId3"/>
          <a:srcRect/>
          <a:stretch>
            <a:fillRect/>
          </a:stretch>
        </p:blipFill>
        <p:spPr bwMode="auto">
          <a:xfrm>
            <a:off x="6019800" y="1524000"/>
            <a:ext cx="1950854" cy="1474713"/>
          </a:xfrm>
          <a:prstGeom prst="rect">
            <a:avLst/>
          </a:prstGeom>
          <a:noFill/>
        </p:spPr>
      </p:pic>
      <p:pic>
        <p:nvPicPr>
          <p:cNvPr id="6" name="Picture 5" descr="usarmysoldiersG_450x300.jpg"/>
          <p:cNvPicPr>
            <a:picLocks noChangeAspect="1"/>
          </p:cNvPicPr>
          <p:nvPr/>
        </p:nvPicPr>
        <p:blipFill>
          <a:blip r:embed="rId4"/>
          <a:stretch>
            <a:fillRect/>
          </a:stretch>
        </p:blipFill>
        <p:spPr>
          <a:xfrm>
            <a:off x="6096000" y="4826000"/>
            <a:ext cx="3048000" cy="2032000"/>
          </a:xfrm>
          <a:prstGeom prst="rect">
            <a:avLst/>
          </a:prstGeom>
        </p:spPr>
      </p:pic>
      <p:pic>
        <p:nvPicPr>
          <p:cNvPr id="7" name="Picture 6" descr="0616-911report.jpg"/>
          <p:cNvPicPr>
            <a:picLocks noChangeAspect="1"/>
          </p:cNvPicPr>
          <p:nvPr/>
        </p:nvPicPr>
        <p:blipFill>
          <a:blip r:embed="rId5"/>
          <a:stretch>
            <a:fillRect/>
          </a:stretch>
        </p:blipFill>
        <p:spPr>
          <a:xfrm>
            <a:off x="3962400" y="4876800"/>
            <a:ext cx="1841500" cy="1981200"/>
          </a:xfrm>
          <a:prstGeom prst="rect">
            <a:avLst/>
          </a:prstGeom>
        </p:spPr>
      </p:pic>
      <p:pic>
        <p:nvPicPr>
          <p:cNvPr id="9" name="Picture 8" descr="nyc-firemen-911-fdny-wtc.jpg"/>
          <p:cNvPicPr>
            <a:picLocks noChangeAspect="1"/>
          </p:cNvPicPr>
          <p:nvPr/>
        </p:nvPicPr>
        <p:blipFill>
          <a:blip r:embed="rId6"/>
          <a:stretch>
            <a:fillRect/>
          </a:stretch>
        </p:blipFill>
        <p:spPr>
          <a:xfrm>
            <a:off x="3810000" y="3124200"/>
            <a:ext cx="1962912" cy="1655064"/>
          </a:xfrm>
          <a:prstGeom prst="rect">
            <a:avLst/>
          </a:prstGeom>
        </p:spPr>
      </p:pic>
      <p:pic>
        <p:nvPicPr>
          <p:cNvPr id="11" name="Picture 10" descr="9.11.jpg"/>
          <p:cNvPicPr>
            <a:picLocks noChangeAspect="1"/>
          </p:cNvPicPr>
          <p:nvPr/>
        </p:nvPicPr>
        <p:blipFill>
          <a:blip r:embed="rId7"/>
          <a:stretch>
            <a:fillRect/>
          </a:stretch>
        </p:blipFill>
        <p:spPr>
          <a:xfrm>
            <a:off x="6172200" y="3124200"/>
            <a:ext cx="2438400" cy="1600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 making as ‘performance’</a:t>
            </a:r>
            <a:endParaRPr lang="en-US" dirty="0"/>
          </a:p>
        </p:txBody>
      </p:sp>
      <p:sp>
        <p:nvSpPr>
          <p:cNvPr id="3" name="Content Placeholder 2"/>
          <p:cNvSpPr>
            <a:spLocks noGrp="1"/>
          </p:cNvSpPr>
          <p:nvPr>
            <p:ph idx="1"/>
          </p:nvPr>
        </p:nvSpPr>
        <p:spPr/>
        <p:txBody>
          <a:bodyPr>
            <a:normAutofit/>
          </a:bodyPr>
          <a:lstStyle/>
          <a:p>
            <a:r>
              <a:rPr lang="en-US" dirty="0" smtClean="0"/>
              <a:t>Balance between logos, ethos, pathos</a:t>
            </a:r>
          </a:p>
          <a:p>
            <a:endParaRPr lang="en-US" dirty="0" smtClean="0"/>
          </a:p>
          <a:p>
            <a:r>
              <a:rPr lang="en-US" dirty="0" smtClean="0"/>
              <a:t>Balance between projecting strength/control </a:t>
            </a:r>
            <a:r>
              <a:rPr lang="en-US" dirty="0" err="1" smtClean="0"/>
              <a:t>vs</a:t>
            </a:r>
            <a:r>
              <a:rPr lang="en-US" dirty="0" smtClean="0"/>
              <a:t> empathy/fallibility</a:t>
            </a:r>
          </a:p>
          <a:p>
            <a:endParaRPr lang="en-US" dirty="0" smtClean="0"/>
          </a:p>
          <a:p>
            <a:r>
              <a:rPr lang="en-US" dirty="0" smtClean="0"/>
              <a:t>Balance between providing direction, protection and order</a:t>
            </a:r>
            <a:r>
              <a:rPr lang="en-US" dirty="0" smtClean="0"/>
              <a:t> </a:t>
            </a:r>
            <a:r>
              <a:rPr lang="en-US" dirty="0" err="1" smtClean="0"/>
              <a:t>vs</a:t>
            </a:r>
            <a:r>
              <a:rPr lang="en-US" dirty="0" smtClean="0"/>
              <a:t> </a:t>
            </a:r>
            <a:r>
              <a:rPr lang="en-US" dirty="0" smtClean="0"/>
              <a:t>mobilizing adaptive </a:t>
            </a:r>
            <a:r>
              <a:rPr lang="en-US" dirty="0" smtClean="0"/>
              <a:t>work</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pPr eaLnBrk="1" hangingPunct="1"/>
            <a:r>
              <a:rPr lang="en-US" smtClean="0">
                <a:ea typeface="ＭＳ Ｐゴシック" charset="-128"/>
              </a:rPr>
              <a:t>Meaning making:</a:t>
            </a:r>
            <a:br>
              <a:rPr lang="en-US" smtClean="0">
                <a:ea typeface="ＭＳ Ｐゴシック" charset="-128"/>
              </a:rPr>
            </a:br>
            <a:r>
              <a:rPr lang="en-US" smtClean="0">
                <a:ea typeface="ＭＳ Ｐゴシック" charset="-128"/>
              </a:rPr>
              <a:t>traps to avoid</a:t>
            </a:r>
            <a:endParaRPr lang="nl-NL" smtClean="0">
              <a:ea typeface="ＭＳ Ｐゴシック" charset="-128"/>
            </a:endParaRPr>
          </a:p>
        </p:txBody>
      </p:sp>
      <p:sp>
        <p:nvSpPr>
          <p:cNvPr id="130051" name="Rectangle 3"/>
          <p:cNvSpPr>
            <a:spLocks noGrp="1" noChangeArrowheads="1"/>
          </p:cNvSpPr>
          <p:nvPr>
            <p:ph idx="1"/>
          </p:nvPr>
        </p:nvSpPr>
        <p:spPr>
          <a:xfrm>
            <a:off x="0" y="1775191"/>
            <a:ext cx="9144000" cy="4625609"/>
          </a:xfrm>
        </p:spPr>
        <p:txBody>
          <a:bodyPr/>
          <a:lstStyle/>
          <a:p>
            <a:pPr eaLnBrk="1" hangingPunct="1">
              <a:lnSpc>
                <a:spcPct val="80000"/>
              </a:lnSpc>
              <a:buFont typeface="Wingdings" charset="2"/>
              <a:buNone/>
            </a:pPr>
            <a:endParaRPr lang="sv-SE" sz="2000" dirty="0" smtClean="0">
              <a:ea typeface="ＭＳ Ｐゴシック" charset="-128"/>
            </a:endParaRPr>
          </a:p>
          <a:p>
            <a:pPr eaLnBrk="1" hangingPunct="1">
              <a:lnSpc>
                <a:spcPct val="80000"/>
              </a:lnSpc>
            </a:pPr>
            <a:r>
              <a:rPr lang="sv-SE" sz="2400" dirty="0" smtClean="0">
                <a:ea typeface="ＭＳ Ｐゴシック" charset="-128"/>
              </a:rPr>
              <a:t>Going public late: looking defensive</a:t>
            </a:r>
          </a:p>
          <a:p>
            <a:pPr eaLnBrk="1" hangingPunct="1">
              <a:lnSpc>
                <a:spcPct val="80000"/>
              </a:lnSpc>
            </a:pPr>
            <a:endParaRPr lang="sv-SE" sz="2400" dirty="0" smtClean="0">
              <a:ea typeface="ＭＳ Ｐゴシック" charset="-128"/>
            </a:endParaRPr>
          </a:p>
          <a:p>
            <a:pPr eaLnBrk="1" hangingPunct="1">
              <a:lnSpc>
                <a:spcPct val="80000"/>
              </a:lnSpc>
            </a:pPr>
            <a:r>
              <a:rPr lang="sv-SE" sz="2400" dirty="0" smtClean="0">
                <a:ea typeface="ＭＳ Ｐゴシック" charset="-128"/>
              </a:rPr>
              <a:t>Uncontrolled formats: timing, setting, content</a:t>
            </a:r>
          </a:p>
          <a:p>
            <a:pPr eaLnBrk="1" hangingPunct="1">
              <a:lnSpc>
                <a:spcPct val="80000"/>
              </a:lnSpc>
            </a:pPr>
            <a:endParaRPr lang="sv-SE" sz="2400" dirty="0" smtClean="0">
              <a:ea typeface="ＭＳ Ｐゴシック" charset="-128"/>
            </a:endParaRPr>
          </a:p>
          <a:p>
            <a:pPr eaLnBrk="1" hangingPunct="1">
              <a:lnSpc>
                <a:spcPct val="80000"/>
              </a:lnSpc>
            </a:pPr>
            <a:r>
              <a:rPr lang="sv-SE" sz="2400" dirty="0" smtClean="0">
                <a:ea typeface="ＭＳ Ｐゴシック" charset="-128"/>
              </a:rPr>
              <a:t>Technocracy: Logos </a:t>
            </a:r>
            <a:r>
              <a:rPr lang="sv-SE" sz="2400" dirty="0" err="1" smtClean="0">
                <a:ea typeface="ＭＳ Ｐゴシック" charset="-128"/>
              </a:rPr>
              <a:t>only</a:t>
            </a:r>
            <a:r>
              <a:rPr lang="sv-SE" sz="2400" dirty="0" smtClean="0">
                <a:ea typeface="ＭＳ Ｐゴシック" charset="-128"/>
              </a:rPr>
              <a:t>; </a:t>
            </a:r>
            <a:r>
              <a:rPr lang="sv-SE" sz="2400" dirty="0" err="1" smtClean="0">
                <a:ea typeface="ＭＳ Ｐゴシック" charset="-128"/>
              </a:rPr>
              <a:t>forgetting</a:t>
            </a:r>
            <a:r>
              <a:rPr lang="sv-SE" sz="2400" dirty="0" smtClean="0">
                <a:ea typeface="ＭＳ Ｐゴシック" charset="-128"/>
              </a:rPr>
              <a:t> </a:t>
            </a:r>
            <a:r>
              <a:rPr lang="sv-SE" sz="2400" dirty="0" err="1" smtClean="0">
                <a:ea typeface="ＭＳ Ｐゴシック" charset="-128"/>
              </a:rPr>
              <a:t>pathos/politics</a:t>
            </a:r>
            <a:endParaRPr lang="sv-SE" sz="2400" dirty="0" smtClean="0">
              <a:ea typeface="ＭＳ Ｐゴシック" charset="-128"/>
            </a:endParaRPr>
          </a:p>
          <a:p>
            <a:pPr eaLnBrk="1" hangingPunct="1">
              <a:lnSpc>
                <a:spcPct val="80000"/>
              </a:lnSpc>
            </a:pPr>
            <a:endParaRPr lang="sv-SE" sz="2400" dirty="0" smtClean="0">
              <a:ea typeface="ＭＳ Ｐゴシック" charset="-128"/>
            </a:endParaRPr>
          </a:p>
          <a:p>
            <a:pPr eaLnBrk="1" hangingPunct="1">
              <a:lnSpc>
                <a:spcPct val="80000"/>
              </a:lnSpc>
            </a:pPr>
            <a:r>
              <a:rPr lang="sv-SE" sz="2400" dirty="0" smtClean="0">
                <a:ea typeface="ＭＳ Ｐゴシック" charset="-128"/>
              </a:rPr>
              <a:t>Paternalism: Thinking the public will panic</a:t>
            </a:r>
          </a:p>
          <a:p>
            <a:pPr eaLnBrk="1" hangingPunct="1">
              <a:lnSpc>
                <a:spcPct val="80000"/>
              </a:lnSpc>
            </a:pPr>
            <a:endParaRPr lang="sv-SE" sz="2400" dirty="0" smtClean="0">
              <a:ea typeface="ＭＳ Ｐゴシック" charset="-128"/>
            </a:endParaRPr>
          </a:p>
          <a:p>
            <a:pPr eaLnBrk="1" hangingPunct="1">
              <a:lnSpc>
                <a:spcPct val="80000"/>
              </a:lnSpc>
            </a:pPr>
            <a:r>
              <a:rPr lang="sv-SE" sz="2400" dirty="0" smtClean="0">
                <a:ea typeface="ＭＳ Ｐゴシック" charset="-128"/>
              </a:rPr>
              <a:t>Aloofness: Not ’being there’ </a:t>
            </a:r>
          </a:p>
          <a:p>
            <a:pPr eaLnBrk="1" hangingPunct="1">
              <a:lnSpc>
                <a:spcPct val="80000"/>
              </a:lnSpc>
            </a:pPr>
            <a:endParaRPr lang="sv-SE" sz="2400" dirty="0" smtClean="0">
              <a:ea typeface="ＭＳ Ｐゴシック" charset="-128"/>
            </a:endParaRPr>
          </a:p>
          <a:p>
            <a:pPr eaLnBrk="1" hangingPunct="1">
              <a:lnSpc>
                <a:spcPct val="80000"/>
              </a:lnSpc>
            </a:pPr>
            <a:r>
              <a:rPr lang="sv-SE" sz="2400" dirty="0" smtClean="0">
                <a:ea typeface="ＭＳ Ｐゴシック" charset="-128"/>
              </a:rPr>
              <a:t>Overpromising: Making impossible commitments</a:t>
            </a:r>
          </a:p>
          <a:p>
            <a:pPr eaLnBrk="1" hangingPunct="1">
              <a:lnSpc>
                <a:spcPct val="80000"/>
              </a:lnSpc>
            </a:pPr>
            <a:endParaRPr lang="sv-SE" sz="2400" dirty="0" smtClean="0">
              <a:ea typeface="ＭＳ Ｐゴシック" charset="-128"/>
            </a:endParaRPr>
          </a:p>
          <a:p>
            <a:pPr eaLnBrk="1" hangingPunct="1">
              <a:lnSpc>
                <a:spcPct val="80000"/>
              </a:lnSpc>
            </a:pPr>
            <a:r>
              <a:rPr lang="sv-SE" sz="2400" dirty="0" smtClean="0">
                <a:ea typeface="ＭＳ Ｐゴシック" charset="-128"/>
              </a:rPr>
              <a:t>Defensiveness: Appearance of hiding, denying, lying</a:t>
            </a:r>
          </a:p>
          <a:p>
            <a:pPr lvl="1" eaLnBrk="1" hangingPunct="1">
              <a:lnSpc>
                <a:spcPct val="80000"/>
              </a:lnSpc>
            </a:pPr>
            <a:endParaRPr lang="sv-SE" sz="2000" dirty="0" smtClean="0">
              <a:ea typeface="ＭＳ Ｐゴシック" charset="-128"/>
            </a:endParaRPr>
          </a:p>
          <a:p>
            <a:pPr lvl="1" eaLnBrk="1" hangingPunct="1">
              <a:lnSpc>
                <a:spcPct val="80000"/>
              </a:lnSpc>
            </a:pPr>
            <a:endParaRPr lang="sv-SE" sz="2000" dirty="0" smtClean="0">
              <a:ea typeface="ＭＳ Ｐゴシック" charset="-128"/>
            </a:endParaRPr>
          </a:p>
          <a:p>
            <a:pPr lvl="1" eaLnBrk="1" hangingPunct="1">
              <a:lnSpc>
                <a:spcPct val="80000"/>
              </a:lnSpc>
              <a:buNone/>
            </a:pPr>
            <a:endParaRPr lang="nl-NL" sz="2400" dirty="0" smtClean="0">
              <a:ea typeface="ＭＳ Ｐゴシック" charset="-128"/>
            </a:endParaRPr>
          </a:p>
        </p:txBody>
      </p:sp>
      <p:pic>
        <p:nvPicPr>
          <p:cNvPr id="19460" name="Picture 5" descr="gorbachev_lg"/>
          <p:cNvPicPr>
            <a:picLocks noChangeAspect="1" noChangeArrowheads="1"/>
          </p:cNvPicPr>
          <p:nvPr/>
        </p:nvPicPr>
        <p:blipFill>
          <a:blip r:embed="rId2"/>
          <a:srcRect/>
          <a:stretch>
            <a:fillRect/>
          </a:stretch>
        </p:blipFill>
        <p:spPr bwMode="auto">
          <a:xfrm>
            <a:off x="6372225" y="685800"/>
            <a:ext cx="2771775" cy="2200275"/>
          </a:xfrm>
          <a:prstGeom prst="rect">
            <a:avLst/>
          </a:prstGeom>
          <a:noFill/>
          <a:ln w="9525">
            <a:noFill/>
            <a:miter lim="800000"/>
            <a:headEnd/>
            <a:tailEnd/>
          </a:ln>
        </p:spPr>
      </p:pic>
      <p:pic>
        <p:nvPicPr>
          <p:cNvPr id="19461" name="Picture 7" descr="990727740"/>
          <p:cNvPicPr>
            <a:picLocks noChangeAspect="1" noChangeArrowheads="1"/>
          </p:cNvPicPr>
          <p:nvPr/>
        </p:nvPicPr>
        <p:blipFill>
          <a:blip r:embed="rId3"/>
          <a:srcRect/>
          <a:stretch>
            <a:fillRect/>
          </a:stretch>
        </p:blipFill>
        <p:spPr bwMode="auto">
          <a:xfrm>
            <a:off x="6934200" y="3505200"/>
            <a:ext cx="2627312" cy="207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normAutofit fontScale="90000"/>
          </a:bodyPr>
          <a:lstStyle/>
          <a:p>
            <a:pPr eaLnBrk="1" hangingPunct="1"/>
            <a:r>
              <a:rPr lang="en-US" dirty="0" smtClean="0"/>
              <a:t>Improving meaning-making capacity</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eaLnBrk="1" hangingPunct="1"/>
            <a:r>
              <a:rPr lang="en-US" dirty="0" smtClean="0"/>
              <a:t>Resources/skills for sustained real-time, multi-media, interactive communication</a:t>
            </a:r>
          </a:p>
          <a:p>
            <a:pPr eaLnBrk="1" hangingPunct="1"/>
            <a:endParaRPr lang="en-US" dirty="0" smtClean="0"/>
          </a:p>
          <a:p>
            <a:pPr eaLnBrk="1" hangingPunct="1"/>
            <a:r>
              <a:rPr lang="en-US" dirty="0" smtClean="0"/>
              <a:t>Rely on social science expertise</a:t>
            </a:r>
            <a:r>
              <a:rPr lang="en-US" dirty="0" smtClean="0"/>
              <a:t> (‘nudging’  etc.) instead </a:t>
            </a:r>
            <a:r>
              <a:rPr lang="en-US" dirty="0" smtClean="0"/>
              <a:t>of on crude assumptions about human </a:t>
            </a:r>
            <a:r>
              <a:rPr lang="en-US" dirty="0" err="1" smtClean="0"/>
              <a:t>behaviour</a:t>
            </a:r>
            <a:endParaRPr lang="en-US" dirty="0" smtClean="0"/>
          </a:p>
          <a:p>
            <a:pPr eaLnBrk="1" hangingPunct="1">
              <a:buFont typeface="Wingdings" charset="2"/>
              <a:buNone/>
            </a:pPr>
            <a:endParaRPr lang="en-AU" dirty="0" smtClean="0"/>
          </a:p>
          <a:p>
            <a:pPr eaLnBrk="1" hangingPunct="1"/>
            <a:r>
              <a:rPr lang="en-US" dirty="0" smtClean="0"/>
              <a:t>Prioritize (long-term) credibility in the face of crisis-induced framing contests</a:t>
            </a:r>
            <a:r>
              <a:rPr lang="en-AU"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4.Adaptation</a:t>
            </a:r>
            <a:endParaRPr lang="en-US" dirty="0"/>
          </a:p>
        </p:txBody>
      </p:sp>
      <p:sp>
        <p:nvSpPr>
          <p:cNvPr id="5" name="Text Placeholder 4"/>
          <p:cNvSpPr>
            <a:spLocks noGrp="1"/>
          </p:cNvSpPr>
          <p:nvPr>
            <p:ph type="body" idx="1"/>
          </p:nvPr>
        </p:nvSpPr>
        <p:spPr/>
        <p:txBody>
          <a:bodyPr>
            <a:normAutofit/>
          </a:bodyPr>
          <a:lstStyle/>
          <a:p>
            <a:r>
              <a:rPr lang="en-AU" sz="3600" dirty="0" smtClean="0"/>
              <a:t>Nurturing reflection and renewal</a:t>
            </a:r>
            <a:endParaRPr lang="en-US" sz="3600" dirty="0"/>
          </a:p>
        </p:txBody>
      </p:sp>
      <p:pic>
        <p:nvPicPr>
          <p:cNvPr id="6" name="Picture 8" descr="2004-06-16_02"/>
          <p:cNvPicPr>
            <a:picLocks noChangeAspect="1" noChangeArrowheads="1"/>
          </p:cNvPicPr>
          <p:nvPr/>
        </p:nvPicPr>
        <p:blipFill>
          <a:blip r:embed="rId2"/>
          <a:srcRect/>
          <a:stretch>
            <a:fillRect/>
          </a:stretch>
        </p:blipFill>
        <p:spPr bwMode="auto">
          <a:xfrm>
            <a:off x="1619672" y="2790175"/>
            <a:ext cx="6120680" cy="406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Adaptation dilemmas</a:t>
            </a:r>
            <a:endParaRPr lang="en-US" dirty="0"/>
          </a:p>
        </p:txBody>
      </p:sp>
      <p:sp>
        <p:nvSpPr>
          <p:cNvPr id="5" name="Content Placeholder 4"/>
          <p:cNvSpPr>
            <a:spLocks noGrp="1"/>
          </p:cNvSpPr>
          <p:nvPr>
            <p:ph idx="1"/>
          </p:nvPr>
        </p:nvSpPr>
        <p:spPr/>
        <p:txBody>
          <a:bodyPr>
            <a:normAutofit/>
          </a:bodyPr>
          <a:lstStyle/>
          <a:p>
            <a:r>
              <a:rPr lang="en-AU" dirty="0" smtClean="0"/>
              <a:t>RECOVERY </a:t>
            </a:r>
            <a:r>
              <a:rPr lang="en-AU" dirty="0" err="1" smtClean="0"/>
              <a:t>vs</a:t>
            </a:r>
            <a:r>
              <a:rPr lang="en-AU" dirty="0" smtClean="0"/>
              <a:t> REFLECTION</a:t>
            </a:r>
          </a:p>
          <a:p>
            <a:endParaRPr lang="en-AU" dirty="0" smtClean="0"/>
          </a:p>
          <a:p>
            <a:r>
              <a:rPr lang="en-AU" dirty="0" smtClean="0"/>
              <a:t>RESTORATION </a:t>
            </a:r>
            <a:r>
              <a:rPr lang="en-AU" dirty="0" err="1" smtClean="0"/>
              <a:t>vs</a:t>
            </a:r>
            <a:r>
              <a:rPr lang="en-AU" dirty="0" smtClean="0"/>
              <a:t> RENEWAL </a:t>
            </a:r>
          </a:p>
          <a:p>
            <a:endParaRPr lang="en-AU" dirty="0" smtClean="0"/>
          </a:p>
          <a:p>
            <a:r>
              <a:rPr lang="en-AU" dirty="0" smtClean="0"/>
              <a:t>LEARNING </a:t>
            </a:r>
            <a:r>
              <a:rPr lang="en-AU" dirty="0" err="1" smtClean="0"/>
              <a:t>vs</a:t>
            </a:r>
            <a:r>
              <a:rPr lang="en-AU" smtClean="0"/>
              <a:t> BLAMING</a:t>
            </a:r>
          </a:p>
          <a:p>
            <a:endParaRPr lang="en-AU" dirty="0" smtClean="0"/>
          </a:p>
          <a:p>
            <a:endParaRPr lang="en-AU"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chorCtr="0">
            <a:normAutofit fontScale="90000"/>
          </a:bodyPr>
          <a:lstStyle/>
          <a:p>
            <a:pPr eaLnBrk="1" hangingPunct="1"/>
            <a:r>
              <a:rPr lang="en-US" dirty="0" smtClean="0"/>
              <a:t>Managing learning: </a:t>
            </a:r>
            <a:br>
              <a:rPr lang="en-US" dirty="0" smtClean="0"/>
            </a:br>
            <a:r>
              <a:rPr lang="en-US" dirty="0" smtClean="0"/>
              <a:t>traps to avoid</a:t>
            </a:r>
            <a:endParaRPr lang="nl-NL" dirty="0" smtClean="0"/>
          </a:p>
        </p:txBody>
      </p:sp>
      <p:sp>
        <p:nvSpPr>
          <p:cNvPr id="124931" name="Rectangle 3"/>
          <p:cNvSpPr>
            <a:spLocks noGrp="1" noChangeArrowheads="1"/>
          </p:cNvSpPr>
          <p:nvPr>
            <p:ph idx="1"/>
          </p:nvPr>
        </p:nvSpPr>
        <p:spPr/>
        <p:txBody>
          <a:bodyPr>
            <a:normAutofit fontScale="92500" lnSpcReduction="20000"/>
          </a:bodyPr>
          <a:lstStyle/>
          <a:p>
            <a:pPr eaLnBrk="1" hangingPunct="1">
              <a:buFont typeface="Wingdings" pitchFamily="2" charset="2"/>
              <a:buNone/>
            </a:pPr>
            <a:endParaRPr lang="sv-SE" sz="2400" dirty="0" smtClean="0"/>
          </a:p>
          <a:p>
            <a:pPr eaLnBrk="1" hangingPunct="1">
              <a:buFont typeface="Wingdings" pitchFamily="2" charset="2"/>
              <a:buNone/>
            </a:pPr>
            <a:r>
              <a:rPr lang="sv-SE" sz="2400" i="1" dirty="0" smtClean="0"/>
              <a:t>Covering up</a:t>
            </a:r>
            <a:r>
              <a:rPr lang="sv-SE" sz="2400" dirty="0" smtClean="0"/>
              <a:t>: conducting ’</a:t>
            </a:r>
            <a:r>
              <a:rPr lang="sv-SE" sz="2400" dirty="0" err="1" smtClean="0"/>
              <a:t>internal</a:t>
            </a:r>
            <a:r>
              <a:rPr lang="sv-SE" sz="2400" dirty="0" smtClean="0"/>
              <a:t>’ </a:t>
            </a:r>
            <a:r>
              <a:rPr lang="sv-SE" sz="2400" dirty="0" err="1" smtClean="0"/>
              <a:t>inquiries</a:t>
            </a:r>
            <a:r>
              <a:rPr lang="sv-SE" sz="2400" dirty="0" smtClean="0"/>
              <a:t>; </a:t>
            </a:r>
            <a:r>
              <a:rPr lang="sv-SE" sz="2400" dirty="0" err="1" smtClean="0"/>
              <a:t>sabotaging</a:t>
            </a:r>
            <a:r>
              <a:rPr lang="sv-SE" sz="2400" dirty="0" smtClean="0"/>
              <a:t> external inquiries</a:t>
            </a:r>
          </a:p>
          <a:p>
            <a:pPr eaLnBrk="1" hangingPunct="1">
              <a:buFont typeface="Wingdings" pitchFamily="2" charset="2"/>
              <a:buNone/>
            </a:pPr>
            <a:endParaRPr lang="sv-SE" sz="2400" dirty="0" smtClean="0"/>
          </a:p>
          <a:p>
            <a:pPr eaLnBrk="1" hangingPunct="1">
              <a:buFont typeface="Wingdings" pitchFamily="2" charset="2"/>
              <a:buNone/>
            </a:pPr>
            <a:r>
              <a:rPr lang="sv-SE" sz="2400" i="1" dirty="0" smtClean="0"/>
              <a:t>Going negative</a:t>
            </a:r>
            <a:r>
              <a:rPr lang="sv-SE" sz="2400" dirty="0" smtClean="0"/>
              <a:t>: unleashing blame games</a:t>
            </a:r>
          </a:p>
          <a:p>
            <a:pPr>
              <a:lnSpc>
                <a:spcPct val="90000"/>
              </a:lnSpc>
              <a:buNone/>
              <a:defRPr/>
            </a:pPr>
            <a:endParaRPr lang="en-US" sz="2400" i="1" dirty="0" smtClean="0">
              <a:ea typeface="ＭＳ Ｐゴシック" charset="-128"/>
            </a:endParaRPr>
          </a:p>
          <a:p>
            <a:pPr>
              <a:lnSpc>
                <a:spcPct val="90000"/>
              </a:lnSpc>
              <a:buNone/>
              <a:defRPr/>
            </a:pPr>
            <a:r>
              <a:rPr lang="en-US" sz="2400" i="1" dirty="0" smtClean="0">
                <a:ea typeface="ＭＳ Ｐゴシック" charset="-128"/>
              </a:rPr>
              <a:t>Blame deflection</a:t>
            </a:r>
            <a:r>
              <a:rPr lang="en-US" sz="2400" dirty="0" smtClean="0">
                <a:ea typeface="ＭＳ Ｐゴシック" charset="-128"/>
              </a:rPr>
              <a:t>: Creating/sustaining an `unsafe’ climate within the organization</a:t>
            </a:r>
          </a:p>
          <a:p>
            <a:pPr>
              <a:lnSpc>
                <a:spcPct val="90000"/>
              </a:lnSpc>
              <a:buNone/>
              <a:defRPr/>
            </a:pPr>
            <a:endParaRPr lang="en-US" sz="2400" i="1" dirty="0" smtClean="0">
              <a:ea typeface="ＭＳ Ｐゴシック" charset="-128"/>
            </a:endParaRPr>
          </a:p>
          <a:p>
            <a:pPr>
              <a:lnSpc>
                <a:spcPct val="90000"/>
              </a:lnSpc>
              <a:buNone/>
              <a:defRPr/>
            </a:pPr>
            <a:r>
              <a:rPr lang="en-US" sz="2400" i="1" dirty="0" smtClean="0">
                <a:ea typeface="ＭＳ Ｐゴシック" charset="-128"/>
              </a:rPr>
              <a:t>Symbolic gestures</a:t>
            </a:r>
            <a:r>
              <a:rPr lang="en-US" sz="2400" dirty="0" smtClean="0">
                <a:ea typeface="ＭＳ Ｐゴシック" charset="-128"/>
              </a:rPr>
              <a:t>: making fast, high-visibility changes regardless of diagnosis </a:t>
            </a:r>
          </a:p>
          <a:p>
            <a:pPr>
              <a:lnSpc>
                <a:spcPct val="90000"/>
              </a:lnSpc>
              <a:buNone/>
              <a:defRPr/>
            </a:pPr>
            <a:endParaRPr lang="en-US" sz="2400" i="1" dirty="0" smtClean="0">
              <a:ea typeface="ＭＳ Ｐゴシック" charset="-128"/>
            </a:endParaRPr>
          </a:p>
          <a:p>
            <a:pPr>
              <a:lnSpc>
                <a:spcPct val="90000"/>
              </a:lnSpc>
              <a:buNone/>
              <a:defRPr/>
            </a:pPr>
            <a:r>
              <a:rPr lang="en-US" sz="2400" i="1" dirty="0" smtClean="0">
                <a:ea typeface="ＭＳ Ｐゴシック" charset="-128"/>
              </a:rPr>
              <a:t>Over-learning</a:t>
            </a:r>
            <a:r>
              <a:rPr lang="en-US" sz="2400" dirty="0" smtClean="0">
                <a:ea typeface="ＭＳ Ｐゴシック" charset="-128"/>
              </a:rPr>
              <a:t>: obsession with the `last war’ at the expense of ‘all-hazards’ strategy </a:t>
            </a:r>
          </a:p>
          <a:p>
            <a:pPr>
              <a:lnSpc>
                <a:spcPct val="90000"/>
              </a:lnSpc>
              <a:buNone/>
              <a:defRPr/>
            </a:pPr>
            <a:endParaRPr lang="en-US" sz="2400" i="1" dirty="0" smtClean="0">
              <a:ea typeface="ＭＳ Ｐゴシック" charset="-128"/>
            </a:endParaRPr>
          </a:p>
          <a:p>
            <a:pPr>
              <a:lnSpc>
                <a:spcPct val="90000"/>
              </a:lnSpc>
              <a:buNone/>
              <a:defRPr/>
            </a:pPr>
            <a:r>
              <a:rPr lang="en-US" sz="2400" i="1" dirty="0" smtClean="0">
                <a:ea typeface="ＭＳ Ｐゴシック" charset="-128"/>
              </a:rPr>
              <a:t>Shopping-list learning</a:t>
            </a:r>
            <a:r>
              <a:rPr lang="en-US" sz="2400" dirty="0" smtClean="0">
                <a:ea typeface="ＭＳ Ｐゴシック" charset="-128"/>
              </a:rPr>
              <a:t>: comprehensive quest to implement all inquiry recommendations</a:t>
            </a:r>
          </a:p>
          <a:p>
            <a:pPr eaLnBrk="1" hangingPunct="1">
              <a:buFont typeface="Wingdings" pitchFamily="2" charset="2"/>
              <a:buNone/>
            </a:pPr>
            <a:endParaRPr lang="sv-SE" sz="2400" dirty="0" smtClean="0"/>
          </a:p>
          <a:p>
            <a:pPr eaLnBrk="1" hangingPunct="1">
              <a:buFont typeface="Wingdings" pitchFamily="2" charset="2"/>
              <a:buNone/>
            </a:pPr>
            <a:endParaRPr lang="sv-SE" sz="2400" dirty="0" smtClean="0"/>
          </a:p>
          <a:p>
            <a:pPr eaLnBrk="1" hangingPunct="1">
              <a:buFont typeface="Wingdings" pitchFamily="2" charset="2"/>
              <a:buNone/>
            </a:pPr>
            <a:endParaRPr lang="sv-SE" sz="2800" dirty="0" smtClean="0"/>
          </a:p>
          <a:p>
            <a:pPr eaLnBrk="1" hangingPunct="1">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normAutofit fontScale="90000"/>
          </a:bodyPr>
          <a:lstStyle/>
          <a:p>
            <a:pPr eaLnBrk="1" hangingPunct="1"/>
            <a:r>
              <a:rPr lang="en-US" dirty="0" smtClean="0"/>
              <a:t>Improving crisis-induced learning</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eaLnBrk="1" hangingPunct="1"/>
            <a:r>
              <a:rPr lang="en-US" dirty="0" smtClean="0"/>
              <a:t>Safeguard the integrity of post-crisis inquiry from pressures of post-crisis blame management</a:t>
            </a:r>
          </a:p>
          <a:p>
            <a:pPr eaLnBrk="1" hangingPunct="1">
              <a:buFont typeface="Wingdings" charset="2"/>
              <a:buNone/>
            </a:pPr>
            <a:r>
              <a:rPr lang="en-US" dirty="0" smtClean="0"/>
              <a:t> </a:t>
            </a:r>
            <a:endParaRPr lang="en-AU" dirty="0" smtClean="0"/>
          </a:p>
          <a:p>
            <a:pPr eaLnBrk="1" hangingPunct="1"/>
            <a:r>
              <a:rPr lang="en-US" dirty="0" smtClean="0"/>
              <a:t>Differentiate between technical and adaptive learning challenges, and act accordingly </a:t>
            </a:r>
          </a:p>
          <a:p>
            <a:pPr eaLnBrk="1" hangingPunct="1"/>
            <a:endParaRPr lang="en-US" dirty="0" smtClean="0"/>
          </a:p>
          <a:p>
            <a:pPr eaLnBrk="1" hangingPunct="1"/>
            <a:r>
              <a:rPr lang="en-US" dirty="0" smtClean="0"/>
              <a:t>Broaden the evidence base: benchmark/contextualize the current case </a:t>
            </a:r>
          </a:p>
          <a:p>
            <a:pPr eaLnBrk="1" hangingPunct="1">
              <a:buFont typeface="Wingdings" charset="2"/>
              <a:buNone/>
            </a:pPr>
            <a:endParaRPr lang="en-AU" dirty="0" smtClean="0"/>
          </a:p>
          <a:p>
            <a:pPr eaLnBrk="1" hangingPunct="1"/>
            <a:endParaRPr lang="en-AU"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a:bodyPr>
          <a:lstStyle/>
          <a:p>
            <a:r>
              <a:rPr lang="en-US" sz="3200" dirty="0" smtClean="0"/>
              <a:t>Problem 2: Incidents are fundamentally ambiguous and </a:t>
            </a:r>
            <a:r>
              <a:rPr lang="en-US" sz="3200" dirty="0" err="1" smtClean="0"/>
              <a:t>conflictual</a:t>
            </a:r>
            <a:r>
              <a:rPr lang="en-US" sz="3200" dirty="0" smtClean="0"/>
              <a:t>…</a:t>
            </a:r>
            <a:endParaRPr lang="en-US" sz="3200" dirty="0"/>
          </a:p>
        </p:txBody>
      </p:sp>
      <p:sp>
        <p:nvSpPr>
          <p:cNvPr id="3" name="Content Placeholder 2"/>
          <p:cNvSpPr>
            <a:spLocks noGrp="1"/>
          </p:cNvSpPr>
          <p:nvPr>
            <p:ph idx="1"/>
          </p:nvPr>
        </p:nvSpPr>
        <p:spPr/>
        <p:txBody>
          <a:bodyPr/>
          <a:lstStyle/>
          <a:p>
            <a:r>
              <a:rPr lang="en-AU" i="1" dirty="0" smtClean="0"/>
              <a:t>Symbolic impact</a:t>
            </a:r>
            <a:r>
              <a:rPr lang="en-AU" dirty="0" smtClean="0"/>
              <a:t>: collective stress, breakdown of meaning, control, security</a:t>
            </a:r>
          </a:p>
          <a:p>
            <a:pPr>
              <a:buNone/>
            </a:pPr>
            <a:endParaRPr lang="en-AU" dirty="0" smtClean="0"/>
          </a:p>
          <a:p>
            <a:r>
              <a:rPr lang="en-AU" i="1" dirty="0" smtClean="0"/>
              <a:t>Strategic impact</a:t>
            </a:r>
            <a:r>
              <a:rPr lang="en-AU" dirty="0" smtClean="0"/>
              <a:t>: questioning policies, institutions, office-holders, power relations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….therefore generating:</a:t>
            </a:r>
            <a:endParaRPr lang="en-AU" dirty="0"/>
          </a:p>
        </p:txBody>
      </p:sp>
      <p:sp>
        <p:nvSpPr>
          <p:cNvPr id="3" name="Content Placeholder 2"/>
          <p:cNvSpPr>
            <a:spLocks noGrp="1"/>
          </p:cNvSpPr>
          <p:nvPr>
            <p:ph idx="1"/>
          </p:nvPr>
        </p:nvSpPr>
        <p:spPr/>
        <p:txBody>
          <a:bodyPr>
            <a:noAutofit/>
          </a:bodyPr>
          <a:lstStyle/>
          <a:p>
            <a:pPr lvl="1">
              <a:buNone/>
            </a:pPr>
            <a:r>
              <a:rPr lang="en-AU" dirty="0" smtClean="0"/>
              <a:t>Relentless scrutiny</a:t>
            </a:r>
          </a:p>
          <a:p>
            <a:pPr lvl="1">
              <a:buNone/>
            </a:pPr>
            <a:endParaRPr lang="en-AU" dirty="0" smtClean="0"/>
          </a:p>
          <a:p>
            <a:pPr lvl="1">
              <a:buNone/>
            </a:pPr>
            <a:r>
              <a:rPr lang="en-AU" dirty="0" smtClean="0"/>
              <a:t>Rumour, speculation, allegation</a:t>
            </a:r>
          </a:p>
          <a:p>
            <a:pPr lvl="1">
              <a:buNone/>
            </a:pPr>
            <a:endParaRPr lang="en-AU" dirty="0" smtClean="0"/>
          </a:p>
          <a:p>
            <a:pPr lvl="1">
              <a:buNone/>
            </a:pPr>
            <a:r>
              <a:rPr lang="en-AU" dirty="0" smtClean="0"/>
              <a:t>Reputational damage</a:t>
            </a:r>
          </a:p>
          <a:p>
            <a:pPr lvl="1">
              <a:buNone/>
            </a:pPr>
            <a:endParaRPr lang="en-AU" dirty="0" smtClean="0"/>
          </a:p>
          <a:p>
            <a:pPr lvl="1">
              <a:buNone/>
            </a:pPr>
            <a:r>
              <a:rPr lang="en-AU" dirty="0" smtClean="0"/>
              <a:t>Responsibility pressures</a:t>
            </a:r>
          </a:p>
          <a:p>
            <a:pPr lvl="1">
              <a:buNone/>
            </a:pPr>
            <a:endParaRPr lang="en-AU" dirty="0" smtClean="0"/>
          </a:p>
          <a:p>
            <a:pPr lvl="1">
              <a:buNone/>
            </a:pPr>
            <a:r>
              <a:rPr lang="en-AU" dirty="0" smtClean="0"/>
              <a:t>Rhetoric of change</a:t>
            </a:r>
          </a:p>
          <a:p>
            <a:pPr lvl="1">
              <a:buNone/>
            </a:pPr>
            <a:endParaRPr lang="en-AU" dirty="0" smtClean="0"/>
          </a:p>
          <a:p>
            <a:pPr lvl="1">
              <a:buNone/>
            </a:pPr>
            <a:r>
              <a:rPr lang="en-AU" dirty="0" smtClean="0"/>
              <a:t> </a:t>
            </a:r>
          </a:p>
        </p:txBody>
      </p:sp>
      <p:pic>
        <p:nvPicPr>
          <p:cNvPr id="4" name="Picture 3" descr="jump.jpg"/>
          <p:cNvPicPr>
            <a:picLocks noChangeAspect="1"/>
          </p:cNvPicPr>
          <p:nvPr/>
        </p:nvPicPr>
        <p:blipFill>
          <a:blip r:embed="rId2"/>
          <a:stretch>
            <a:fillRect/>
          </a:stretch>
        </p:blipFill>
        <p:spPr>
          <a:xfrm>
            <a:off x="4914900" y="4038600"/>
            <a:ext cx="4229100" cy="2819400"/>
          </a:xfrm>
          <a:prstGeom prst="rect">
            <a:avLst/>
          </a:prstGeom>
        </p:spPr>
      </p:pic>
      <p:pic>
        <p:nvPicPr>
          <p:cNvPr id="5" name="Picture 4" descr="love parade.jpg"/>
          <p:cNvPicPr>
            <a:picLocks noChangeAspect="1"/>
          </p:cNvPicPr>
          <p:nvPr/>
        </p:nvPicPr>
        <p:blipFill>
          <a:blip r:embed="rId3"/>
          <a:stretch>
            <a:fillRect/>
          </a:stretch>
        </p:blipFill>
        <p:spPr>
          <a:xfrm>
            <a:off x="5791200" y="1524000"/>
            <a:ext cx="3352800" cy="24141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533400"/>
            <a:ext cx="8229600" cy="1252728"/>
          </a:xfrm>
        </p:spPr>
        <p:txBody>
          <a:bodyPr>
            <a:normAutofit fontScale="90000"/>
          </a:bodyPr>
          <a:lstStyle/>
          <a:p>
            <a:r>
              <a:rPr lang="en-AU" sz="4000" dirty="0" smtClean="0">
                <a:ea typeface="ＭＳ Ｐゴシック" charset="-128"/>
              </a:rPr>
              <a:t>Crises are consequential:</a:t>
            </a:r>
            <a:br>
              <a:rPr lang="en-AU" sz="4000" dirty="0" smtClean="0">
                <a:ea typeface="ＭＳ Ｐゴシック" charset="-128"/>
              </a:rPr>
            </a:br>
            <a:r>
              <a:rPr lang="en-AU" sz="4000" dirty="0" smtClean="0">
                <a:ea typeface="ＭＳ Ｐゴシック" charset="-128"/>
              </a:rPr>
              <a:t>for leaders and governments</a:t>
            </a:r>
            <a:r>
              <a:rPr lang="en-AU" sz="3600" i="1" dirty="0" smtClean="0">
                <a:ea typeface="ＭＳ Ｐゴシック" charset="-128"/>
              </a:rPr>
              <a:t/>
            </a:r>
            <a:br>
              <a:rPr lang="en-AU" sz="3600" i="1" dirty="0" smtClean="0">
                <a:ea typeface="ＭＳ Ｐゴシック" charset="-128"/>
              </a:rPr>
            </a:br>
            <a:r>
              <a:rPr lang="en-AU" sz="4000" dirty="0" smtClean="0">
                <a:ea typeface="ＭＳ Ｐゴシック" charset="-128"/>
              </a:rPr>
              <a:t/>
            </a:r>
            <a:br>
              <a:rPr lang="en-AU" sz="4000" dirty="0" smtClean="0">
                <a:ea typeface="ＭＳ Ｐゴシック" charset="-128"/>
              </a:rPr>
            </a:br>
            <a:endParaRPr lang="en-AU" sz="4000" dirty="0" smtClean="0">
              <a:ea typeface="ＭＳ Ｐゴシック" charset="-128"/>
            </a:endParaRPr>
          </a:p>
        </p:txBody>
      </p:sp>
      <p:sp>
        <p:nvSpPr>
          <p:cNvPr id="184323" name="Rectangle 3"/>
          <p:cNvSpPr>
            <a:spLocks noGrp="1" noChangeArrowheads="1"/>
          </p:cNvSpPr>
          <p:nvPr>
            <p:ph idx="1"/>
          </p:nvPr>
        </p:nvSpPr>
        <p:spPr>
          <a:xfrm>
            <a:off x="0" y="1775191"/>
            <a:ext cx="9144000" cy="4625609"/>
          </a:xfrm>
        </p:spPr>
        <p:txBody>
          <a:bodyPr/>
          <a:lstStyle/>
          <a:p>
            <a:pPr eaLnBrk="1" hangingPunct="1">
              <a:buNone/>
            </a:pPr>
            <a:endParaRPr lang="en-AU" dirty="0" smtClean="0">
              <a:ea typeface="ＭＳ Ｐゴシック" charset="-128"/>
            </a:endParaRPr>
          </a:p>
          <a:p>
            <a:pPr eaLnBrk="1" hangingPunct="1"/>
            <a:r>
              <a:rPr lang="en-AU" dirty="0" smtClean="0">
                <a:ea typeface="ＭＳ Ｐゴシック" charset="-128"/>
              </a:rPr>
              <a:t>Test them</a:t>
            </a:r>
          </a:p>
          <a:p>
            <a:pPr eaLnBrk="1" hangingPunct="1"/>
            <a:endParaRPr lang="en-AU" dirty="0" smtClean="0">
              <a:ea typeface="ＭＳ Ｐゴシック" charset="-128"/>
            </a:endParaRPr>
          </a:p>
          <a:p>
            <a:pPr eaLnBrk="1" hangingPunct="1"/>
            <a:r>
              <a:rPr lang="en-AU" dirty="0" smtClean="0">
                <a:ea typeface="ＭＳ Ｐゴシック" charset="-128"/>
              </a:rPr>
              <a:t>Break them</a:t>
            </a:r>
          </a:p>
          <a:p>
            <a:pPr eaLnBrk="1" hangingPunct="1"/>
            <a:endParaRPr lang="en-AU" dirty="0" smtClean="0">
              <a:ea typeface="ＭＳ Ｐゴシック" charset="-128"/>
            </a:endParaRPr>
          </a:p>
          <a:p>
            <a:pPr eaLnBrk="1" hangingPunct="1"/>
            <a:r>
              <a:rPr lang="en-AU" dirty="0" smtClean="0">
                <a:ea typeface="ＭＳ Ｐゴシック" charset="-128"/>
              </a:rPr>
              <a:t>Make them</a:t>
            </a:r>
          </a:p>
          <a:p>
            <a:pPr eaLnBrk="1" hangingPunct="1">
              <a:buFont typeface="Wingdings" charset="2"/>
              <a:buNone/>
            </a:pPr>
            <a:endParaRPr lang="en-AU" dirty="0" smtClean="0">
              <a:ea typeface="ＭＳ Ｐゴシック" charset="-128"/>
            </a:endParaRPr>
          </a:p>
          <a:p>
            <a:pPr eaLnBrk="1" hangingPunct="1">
              <a:buFont typeface="Wingdings" charset="2"/>
              <a:buNone/>
            </a:pPr>
            <a:endParaRPr lang="en-AU" dirty="0" smtClean="0">
              <a:ea typeface="ＭＳ Ｐゴシック" charset="-128"/>
            </a:endParaRPr>
          </a:p>
          <a:p>
            <a:pPr eaLnBrk="1" hangingPunct="1">
              <a:buFont typeface="Wingdings" charset="2"/>
              <a:buNone/>
            </a:pPr>
            <a:endParaRPr lang="en-AU" dirty="0" smtClean="0">
              <a:ea typeface="ＭＳ Ｐゴシック" charset="-128"/>
            </a:endParaRPr>
          </a:p>
          <a:p>
            <a:pPr eaLnBrk="1" hangingPunct="1"/>
            <a:endParaRPr lang="en-AU" dirty="0" smtClean="0">
              <a:ea typeface="ＭＳ Ｐゴシック" charset="-128"/>
            </a:endParaRPr>
          </a:p>
        </p:txBody>
      </p:sp>
      <p:pic>
        <p:nvPicPr>
          <p:cNvPr id="6150" name="Picture 6" descr="news-graphics-2008-_661518a"/>
          <p:cNvPicPr>
            <a:picLocks noChangeAspect="1" noChangeArrowheads="1"/>
          </p:cNvPicPr>
          <p:nvPr/>
        </p:nvPicPr>
        <p:blipFill>
          <a:blip r:embed="rId2"/>
          <a:srcRect/>
          <a:stretch>
            <a:fillRect/>
          </a:stretch>
        </p:blipFill>
        <p:spPr bwMode="auto">
          <a:xfrm>
            <a:off x="3200400" y="1447800"/>
            <a:ext cx="2627312" cy="2476500"/>
          </a:xfrm>
          <a:prstGeom prst="rect">
            <a:avLst/>
          </a:prstGeom>
          <a:noFill/>
          <a:ln w="9525">
            <a:noFill/>
            <a:miter lim="800000"/>
            <a:headEnd/>
            <a:tailEnd/>
          </a:ln>
        </p:spPr>
      </p:pic>
      <p:pic>
        <p:nvPicPr>
          <p:cNvPr id="8" name="Picture 7" descr="Timeline_Kohl_B.jpg"/>
          <p:cNvPicPr>
            <a:picLocks noChangeAspect="1"/>
          </p:cNvPicPr>
          <p:nvPr/>
        </p:nvPicPr>
        <p:blipFill>
          <a:blip r:embed="rId3"/>
          <a:stretch>
            <a:fillRect/>
          </a:stretch>
        </p:blipFill>
        <p:spPr>
          <a:xfrm>
            <a:off x="5943600" y="1524000"/>
            <a:ext cx="3810000" cy="2329960"/>
          </a:xfrm>
          <a:prstGeom prst="rect">
            <a:avLst/>
          </a:prstGeom>
        </p:spPr>
      </p:pic>
      <p:pic>
        <p:nvPicPr>
          <p:cNvPr id="9" name="Picture 8" descr="time-monti-berlusconi.jpg"/>
          <p:cNvPicPr>
            <a:picLocks noChangeAspect="1"/>
          </p:cNvPicPr>
          <p:nvPr/>
        </p:nvPicPr>
        <p:blipFill>
          <a:blip r:embed="rId4"/>
          <a:stretch>
            <a:fillRect/>
          </a:stretch>
        </p:blipFill>
        <p:spPr>
          <a:xfrm>
            <a:off x="3657600" y="3906386"/>
            <a:ext cx="4456937" cy="29516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5776"/>
          </a:xfrm>
        </p:spPr>
        <p:txBody>
          <a:bodyPr>
            <a:normAutofit fontScale="90000"/>
          </a:bodyPr>
          <a:lstStyle/>
          <a:p>
            <a:r>
              <a:rPr lang="en-AU" dirty="0" smtClean="0"/>
              <a:t>Crises are consequential: </a:t>
            </a:r>
            <a:br>
              <a:rPr lang="en-AU" dirty="0" smtClean="0"/>
            </a:br>
            <a:r>
              <a:rPr lang="en-AU" dirty="0" smtClean="0"/>
              <a:t>for organisations/institutions</a:t>
            </a:r>
            <a:endParaRPr lang="en-AU" dirty="0"/>
          </a:p>
        </p:txBody>
      </p:sp>
      <p:sp>
        <p:nvSpPr>
          <p:cNvPr id="3" name="Content Placeholder 2"/>
          <p:cNvSpPr>
            <a:spLocks noGrp="1"/>
          </p:cNvSpPr>
          <p:nvPr>
            <p:ph idx="1"/>
          </p:nvPr>
        </p:nvSpPr>
        <p:spPr/>
        <p:txBody>
          <a:bodyPr>
            <a:normAutofit fontScale="92500" lnSpcReduction="10000"/>
          </a:bodyPr>
          <a:lstStyle/>
          <a:p>
            <a:pPr>
              <a:buNone/>
            </a:pPr>
            <a:endParaRPr lang="en-AU" dirty="0" smtClean="0"/>
          </a:p>
          <a:p>
            <a:r>
              <a:rPr lang="en-AU" dirty="0" smtClean="0"/>
              <a:t>Wound them</a:t>
            </a:r>
          </a:p>
          <a:p>
            <a:endParaRPr lang="en-AU" dirty="0" smtClean="0"/>
          </a:p>
          <a:p>
            <a:r>
              <a:rPr lang="en-AU" dirty="0" smtClean="0"/>
              <a:t>Kill them</a:t>
            </a:r>
          </a:p>
          <a:p>
            <a:endParaRPr lang="en-AU" dirty="0" smtClean="0"/>
          </a:p>
          <a:p>
            <a:r>
              <a:rPr lang="en-AU" dirty="0" smtClean="0"/>
              <a:t>Transform them</a:t>
            </a:r>
          </a:p>
          <a:p>
            <a:endParaRPr lang="en-AU" dirty="0" smtClean="0"/>
          </a:p>
          <a:p>
            <a:r>
              <a:rPr lang="en-AU" dirty="0" smtClean="0"/>
              <a:t>Create them</a:t>
            </a:r>
          </a:p>
          <a:p>
            <a:endParaRPr lang="en-AU" dirty="0" smtClean="0"/>
          </a:p>
          <a:p>
            <a:r>
              <a:rPr lang="en-AU" dirty="0" smtClean="0"/>
              <a:t>Expand them</a:t>
            </a:r>
            <a:endParaRPr lang="en-AU" dirty="0"/>
          </a:p>
        </p:txBody>
      </p:sp>
      <p:pic>
        <p:nvPicPr>
          <p:cNvPr id="64518" name="Picture 6" descr="http://5magazine.files.wordpress.com/2011/02/vatican_0718.jpg"/>
          <p:cNvPicPr>
            <a:picLocks noChangeAspect="1" noChangeArrowheads="1"/>
          </p:cNvPicPr>
          <p:nvPr/>
        </p:nvPicPr>
        <p:blipFill>
          <a:blip r:embed="rId2"/>
          <a:srcRect/>
          <a:stretch>
            <a:fillRect/>
          </a:stretch>
        </p:blipFill>
        <p:spPr bwMode="auto">
          <a:xfrm>
            <a:off x="3707904" y="2438400"/>
            <a:ext cx="5436096" cy="2058120"/>
          </a:xfrm>
          <a:prstGeom prst="rect">
            <a:avLst/>
          </a:prstGeom>
          <a:noFill/>
        </p:spPr>
      </p:pic>
      <p:pic>
        <p:nvPicPr>
          <p:cNvPr id="7" name="Picture 6"/>
          <p:cNvPicPr>
            <a:picLocks noChangeAspect="1"/>
          </p:cNvPicPr>
          <p:nvPr/>
        </p:nvPicPr>
        <p:blipFill>
          <a:blip r:embed="rId3"/>
          <a:stretch>
            <a:fillRect/>
          </a:stretch>
        </p:blipFill>
        <p:spPr>
          <a:xfrm>
            <a:off x="6286500" y="5029200"/>
            <a:ext cx="2857500" cy="1371600"/>
          </a:xfrm>
          <a:prstGeom prst="rect">
            <a:avLst/>
          </a:prstGeom>
        </p:spPr>
      </p:pic>
      <p:pic>
        <p:nvPicPr>
          <p:cNvPr id="9" name="Picture 8"/>
          <p:cNvPicPr>
            <a:picLocks noChangeAspect="1"/>
          </p:cNvPicPr>
          <p:nvPr/>
        </p:nvPicPr>
        <p:blipFill>
          <a:blip r:embed="rId4"/>
          <a:stretch>
            <a:fillRect/>
          </a:stretch>
        </p:blipFill>
        <p:spPr>
          <a:xfrm>
            <a:off x="3733800" y="4292600"/>
            <a:ext cx="2565400" cy="2565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crises (as opposed to emergencies)</a:t>
            </a:r>
            <a:endParaRPr lang="en-US" dirty="0"/>
          </a:p>
        </p:txBody>
      </p:sp>
      <p:sp>
        <p:nvSpPr>
          <p:cNvPr id="3" name="Content Placeholder 2"/>
          <p:cNvSpPr>
            <a:spLocks noGrp="1"/>
          </p:cNvSpPr>
          <p:nvPr>
            <p:ph idx="1"/>
          </p:nvPr>
        </p:nvSpPr>
        <p:spPr/>
        <p:txBody>
          <a:bodyPr/>
          <a:lstStyle/>
          <a:p>
            <a:r>
              <a:rPr lang="en-US" dirty="0" smtClean="0"/>
              <a:t>Situations of </a:t>
            </a:r>
            <a:r>
              <a:rPr lang="en-US" i="1" dirty="0" smtClean="0"/>
              <a:t>collective stress</a:t>
            </a:r>
            <a:r>
              <a:rPr lang="en-US" dirty="0" smtClean="0"/>
              <a:t>, </a:t>
            </a:r>
          </a:p>
          <a:p>
            <a:pPr>
              <a:buNone/>
            </a:pPr>
            <a:endParaRPr lang="en-US" dirty="0" smtClean="0"/>
          </a:p>
          <a:p>
            <a:pPr lvl="1"/>
            <a:r>
              <a:rPr lang="en-US" dirty="0" smtClean="0"/>
              <a:t>evoked by a combination of:</a:t>
            </a:r>
          </a:p>
          <a:p>
            <a:pPr lvl="1"/>
            <a:endParaRPr lang="en-US" dirty="0" smtClean="0"/>
          </a:p>
          <a:p>
            <a:pPr lvl="2"/>
            <a:r>
              <a:rPr lang="en-US" dirty="0" smtClean="0"/>
              <a:t>Perceived threat to core values and/or structures</a:t>
            </a:r>
          </a:p>
          <a:p>
            <a:pPr lvl="2"/>
            <a:r>
              <a:rPr lang="en-US" dirty="0" smtClean="0"/>
              <a:t>High degree of uncertainty about causes, trajectories and intervention options</a:t>
            </a:r>
          </a:p>
          <a:p>
            <a:pPr lvl="2"/>
            <a:r>
              <a:rPr lang="en-US" dirty="0" smtClean="0"/>
              <a:t>Perceived time pressure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n-AU" dirty="0" smtClean="0"/>
              <a:t>The parallel universes of crisis management </a:t>
            </a:r>
            <a:endParaRPr lang="en-AU" dirty="0"/>
          </a:p>
        </p:txBody>
      </p:sp>
      <p:sp>
        <p:nvSpPr>
          <p:cNvPr id="129027" name="Rectangle 3"/>
          <p:cNvSpPr>
            <a:spLocks noGrp="1" noChangeArrowheads="1"/>
          </p:cNvSpPr>
          <p:nvPr>
            <p:ph type="body" sz="half" idx="1"/>
          </p:nvPr>
        </p:nvSpPr>
        <p:spPr>
          <a:xfrm>
            <a:off x="0" y="1557338"/>
            <a:ext cx="4506913" cy="4530725"/>
          </a:xfrm>
        </p:spPr>
        <p:txBody>
          <a:bodyPr/>
          <a:lstStyle/>
          <a:p>
            <a:pPr>
              <a:lnSpc>
                <a:spcPct val="80000"/>
              </a:lnSpc>
              <a:buFont typeface="Wingdings" charset="2"/>
              <a:buNone/>
            </a:pPr>
            <a:r>
              <a:rPr lang="en-US" sz="2000" dirty="0" smtClean="0">
                <a:solidFill>
                  <a:srgbClr val="000099"/>
                </a:solidFill>
                <a:latin typeface="Arial Black" pitchFamily="34" charset="0"/>
              </a:rPr>
              <a:t>The universe of restoration</a:t>
            </a:r>
          </a:p>
          <a:p>
            <a:pPr>
              <a:lnSpc>
                <a:spcPct val="80000"/>
              </a:lnSpc>
              <a:buFont typeface="Wingdings" charset="2"/>
              <a:buNone/>
            </a:pPr>
            <a:endParaRPr lang="en-US" sz="2000" dirty="0" smtClean="0">
              <a:solidFill>
                <a:srgbClr val="000099"/>
              </a:solidFill>
              <a:latin typeface="Arial Black" pitchFamily="34" charset="0"/>
            </a:endParaRPr>
          </a:p>
          <a:p>
            <a:pPr>
              <a:lnSpc>
                <a:spcPct val="80000"/>
              </a:lnSpc>
              <a:buFont typeface="Wingdings" charset="2"/>
              <a:buNone/>
            </a:pPr>
            <a:r>
              <a:rPr lang="en-US" sz="2000" dirty="0">
                <a:latin typeface="Palatino Linotype" pitchFamily="18" charset="0"/>
              </a:rPr>
              <a:t>Physical world:</a:t>
            </a:r>
            <a:r>
              <a:rPr lang="en-US" sz="2000" dirty="0" smtClean="0">
                <a:latin typeface="Palatino Linotype" pitchFamily="18" charset="0"/>
              </a:rPr>
              <a:t> </a:t>
            </a:r>
          </a:p>
          <a:p>
            <a:pPr>
              <a:lnSpc>
                <a:spcPct val="80000"/>
              </a:lnSpc>
              <a:buFont typeface="Wingdings" charset="2"/>
              <a:buNone/>
            </a:pPr>
            <a:r>
              <a:rPr lang="en-US" sz="2000" dirty="0" smtClean="0">
                <a:latin typeface="Palatino Linotype" pitchFamily="18" charset="0"/>
              </a:rPr>
              <a:t>signals, shocks, </a:t>
            </a:r>
            <a:r>
              <a:rPr lang="en-US" sz="2000" dirty="0">
                <a:latin typeface="Palatino Linotype" pitchFamily="18" charset="0"/>
              </a:rPr>
              <a:t>systems</a:t>
            </a: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Citizens as</a:t>
            </a:r>
            <a:r>
              <a:rPr lang="en-US" sz="2000" dirty="0" smtClean="0">
                <a:latin typeface="Palatino Linotype" pitchFamily="18" charset="0"/>
              </a:rPr>
              <a:t> victims</a:t>
            </a:r>
            <a:endParaRPr lang="en-US" sz="2000" dirty="0">
              <a:latin typeface="Palatino Linotype" pitchFamily="18" charset="0"/>
            </a:endParaRP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Media report events</a:t>
            </a: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Key arenas:</a:t>
            </a:r>
            <a:r>
              <a:rPr lang="en-US" sz="2000" dirty="0" smtClean="0">
                <a:latin typeface="Palatino Linotype" pitchFamily="18" charset="0"/>
              </a:rPr>
              <a:t> </a:t>
            </a:r>
          </a:p>
          <a:p>
            <a:pPr>
              <a:lnSpc>
                <a:spcPct val="80000"/>
              </a:lnSpc>
              <a:buFont typeface="Wingdings" charset="2"/>
              <a:buNone/>
            </a:pPr>
            <a:r>
              <a:rPr lang="en-US" sz="2000" dirty="0" smtClean="0">
                <a:latin typeface="Palatino Linotype" pitchFamily="18" charset="0"/>
              </a:rPr>
              <a:t>‘</a:t>
            </a:r>
            <a:r>
              <a:rPr lang="en-US" sz="2000" dirty="0">
                <a:latin typeface="Palatino Linotype" pitchFamily="18" charset="0"/>
              </a:rPr>
              <a:t>on-site’, line agencies, coordination centers</a:t>
            </a:r>
          </a:p>
          <a:p>
            <a:pPr>
              <a:lnSpc>
                <a:spcPct val="80000"/>
              </a:lnSpc>
              <a:buFont typeface="Wingdings" charset="2"/>
              <a:buNone/>
            </a:pPr>
            <a:endParaRPr lang="en-US" sz="2000" dirty="0">
              <a:latin typeface="Palatino Linotype" pitchFamily="18" charset="0"/>
            </a:endParaRPr>
          </a:p>
          <a:p>
            <a:pPr>
              <a:lnSpc>
                <a:spcPct val="80000"/>
              </a:lnSpc>
              <a:buFont typeface="Wingdings" charset="2"/>
              <a:buNone/>
            </a:pPr>
            <a:r>
              <a:rPr lang="en-US" sz="2000" dirty="0">
                <a:latin typeface="Palatino Linotype" pitchFamily="18" charset="0"/>
              </a:rPr>
              <a:t>Key </a:t>
            </a:r>
            <a:r>
              <a:rPr lang="en-US" sz="2000" dirty="0" smtClean="0">
                <a:latin typeface="Palatino Linotype" pitchFamily="18" charset="0"/>
              </a:rPr>
              <a:t>stakes: </a:t>
            </a:r>
          </a:p>
          <a:p>
            <a:pPr>
              <a:lnSpc>
                <a:spcPct val="80000"/>
              </a:lnSpc>
              <a:buFont typeface="Wingdings" charset="2"/>
              <a:buNone/>
            </a:pPr>
            <a:r>
              <a:rPr lang="en-US" sz="2000" dirty="0" smtClean="0">
                <a:latin typeface="Palatino Linotype" pitchFamily="18" charset="0"/>
              </a:rPr>
              <a:t>shock absorption, community resilience, reconstruction</a:t>
            </a:r>
          </a:p>
          <a:p>
            <a:pPr>
              <a:lnSpc>
                <a:spcPct val="80000"/>
              </a:lnSpc>
              <a:buFont typeface="Wingdings" charset="2"/>
              <a:buNone/>
            </a:pPr>
            <a:endParaRPr lang="en-AU" sz="2000" i="1" dirty="0">
              <a:latin typeface="Palatino Linotype" pitchFamily="18" charset="0"/>
            </a:endParaRPr>
          </a:p>
        </p:txBody>
      </p:sp>
      <p:sp>
        <p:nvSpPr>
          <p:cNvPr id="129028" name="Rectangle 4"/>
          <p:cNvSpPr>
            <a:spLocks noGrp="1" noChangeArrowheads="1"/>
          </p:cNvSpPr>
          <p:nvPr>
            <p:ph type="body" sz="half" idx="2"/>
          </p:nvPr>
        </p:nvSpPr>
        <p:spPr/>
        <p:txBody>
          <a:bodyPr/>
          <a:lstStyle/>
          <a:p>
            <a:pPr>
              <a:lnSpc>
                <a:spcPct val="80000"/>
              </a:lnSpc>
              <a:buFont typeface="Wingdings" charset="2"/>
              <a:buNone/>
            </a:pPr>
            <a:endParaRPr lang="en-US" sz="2000" dirty="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9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1982</TotalTime>
  <Words>1557</Words>
  <Application>Microsoft Macintosh PowerPoint</Application>
  <PresentationFormat>On-screen Show (4:3)</PresentationFormat>
  <Paragraphs>352</Paragraphs>
  <Slides>36</Slides>
  <Notes>5</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Module</vt:lpstr>
      <vt:lpstr>   Leading in times of crises</vt:lpstr>
      <vt:lpstr>Emergencies and critical incidents:  official definitions</vt:lpstr>
      <vt:lpstr>Problem 1: Crises are not ‘incidents’ but ‘processes’</vt:lpstr>
      <vt:lpstr>Problem 2: Incidents are fundamentally ambiguous and conflictual…</vt:lpstr>
      <vt:lpstr>….therefore generating:</vt:lpstr>
      <vt:lpstr>Crises are consequential: for leaders and governments  </vt:lpstr>
      <vt:lpstr>Crises are consequential:  for organisations/institutions</vt:lpstr>
      <vt:lpstr>Defining crises (as opposed to emergencies)</vt:lpstr>
      <vt:lpstr>The parallel universes of crisis management </vt:lpstr>
      <vt:lpstr>The parallel universes of crisis response</vt:lpstr>
      <vt:lpstr>=&gt; Need to manage not just the incident (operational/tactical) but the crisis it generates (political/institutional  This entails both risk and potential opportunity</vt:lpstr>
      <vt:lpstr>Key challenges of crisis leadership (in both CM universes)</vt:lpstr>
      <vt:lpstr>Leadership challenges</vt:lpstr>
      <vt:lpstr>Leadership challenges</vt:lpstr>
      <vt:lpstr>Leadership challenges</vt:lpstr>
      <vt:lpstr>Leadership challenges</vt:lpstr>
      <vt:lpstr>YOUR EXPERIENCES?</vt:lpstr>
      <vt:lpstr>1. Sense-making</vt:lpstr>
      <vt:lpstr>Sense-making dilemmas</vt:lpstr>
      <vt:lpstr>Sense-making:  traps to avoid</vt:lpstr>
      <vt:lpstr>Improving sense-making capacity</vt:lpstr>
      <vt:lpstr>2. Organizing</vt:lpstr>
      <vt:lpstr>Organizing: dilemmas</vt:lpstr>
      <vt:lpstr>Organizing: traps to avoid</vt:lpstr>
      <vt:lpstr>Improving organizing capacity</vt:lpstr>
      <vt:lpstr>3. Meaning-making</vt:lpstr>
      <vt:lpstr>Meaning making dilemmas</vt:lpstr>
      <vt:lpstr>Meaning making in practice</vt:lpstr>
      <vt:lpstr>Meaning making in practice</vt:lpstr>
      <vt:lpstr>Meaning making as ‘performance’</vt:lpstr>
      <vt:lpstr>Meaning making: traps to avoid</vt:lpstr>
      <vt:lpstr>Improving meaning-making capacity</vt:lpstr>
      <vt:lpstr>4.Adaptation</vt:lpstr>
      <vt:lpstr>Adaptation dilemmas</vt:lpstr>
      <vt:lpstr>Managing learning:  traps to avoid</vt:lpstr>
      <vt:lpstr>Improving crisis-induced learning</vt:lpstr>
    </vt:vector>
  </TitlesOfParts>
  <Company>FHS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Crises: key features</dc:title>
  <dc:creator>test</dc:creator>
  <cp:lastModifiedBy>Paul 't Hart</cp:lastModifiedBy>
  <cp:revision>71</cp:revision>
  <dcterms:created xsi:type="dcterms:W3CDTF">2014-08-07T15:38:45Z</dcterms:created>
  <dcterms:modified xsi:type="dcterms:W3CDTF">2014-08-07T16:06:02Z</dcterms:modified>
</cp:coreProperties>
</file>